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322" r:id="rId3"/>
    <p:sldId id="323" r:id="rId4"/>
    <p:sldId id="324" r:id="rId5"/>
    <p:sldId id="258" r:id="rId6"/>
    <p:sldId id="259" r:id="rId7"/>
    <p:sldId id="260" r:id="rId8"/>
    <p:sldId id="261" r:id="rId9"/>
    <p:sldId id="266" r:id="rId10"/>
    <p:sldId id="264" r:id="rId11"/>
    <p:sldId id="263" r:id="rId12"/>
    <p:sldId id="267" r:id="rId13"/>
    <p:sldId id="268" r:id="rId14"/>
    <p:sldId id="269" r:id="rId15"/>
    <p:sldId id="270" r:id="rId16"/>
    <p:sldId id="257" r:id="rId17"/>
    <p:sldId id="262" r:id="rId18"/>
    <p:sldId id="271" r:id="rId19"/>
    <p:sldId id="277" r:id="rId20"/>
    <p:sldId id="278" r:id="rId21"/>
    <p:sldId id="280" r:id="rId22"/>
    <p:sldId id="282" r:id="rId23"/>
    <p:sldId id="281" r:id="rId24"/>
    <p:sldId id="287" r:id="rId25"/>
    <p:sldId id="283" r:id="rId26"/>
    <p:sldId id="304" r:id="rId27"/>
    <p:sldId id="288" r:id="rId28"/>
    <p:sldId id="292" r:id="rId29"/>
    <p:sldId id="289" r:id="rId30"/>
    <p:sldId id="300" r:id="rId31"/>
    <p:sldId id="296" r:id="rId32"/>
    <p:sldId id="290" r:id="rId33"/>
    <p:sldId id="294" r:id="rId34"/>
    <p:sldId id="305" r:id="rId35"/>
    <p:sldId id="302" r:id="rId36"/>
    <p:sldId id="301" r:id="rId37"/>
    <p:sldId id="303" r:id="rId38"/>
    <p:sldId id="306" r:id="rId39"/>
    <p:sldId id="309" r:id="rId40"/>
    <p:sldId id="310" r:id="rId41"/>
    <p:sldId id="311" r:id="rId42"/>
    <p:sldId id="312" r:id="rId43"/>
    <p:sldId id="334" r:id="rId44"/>
    <p:sldId id="335" r:id="rId45"/>
    <p:sldId id="315" r:id="rId46"/>
    <p:sldId id="275" r:id="rId47"/>
    <p:sldId id="346" r:id="rId48"/>
    <p:sldId id="317" r:id="rId49"/>
    <p:sldId id="318" r:id="rId50"/>
    <p:sldId id="345" r:id="rId51"/>
    <p:sldId id="325" r:id="rId52"/>
    <p:sldId id="326" r:id="rId53"/>
    <p:sldId id="332" r:id="rId54"/>
    <p:sldId id="329" r:id="rId55"/>
    <p:sldId id="333" r:id="rId56"/>
    <p:sldId id="343" r:id="rId57"/>
    <p:sldId id="344" r:id="rId58"/>
    <p:sldId id="342" r:id="rId59"/>
    <p:sldId id="348" r:id="rId60"/>
    <p:sldId id="330" r:id="rId61"/>
    <p:sldId id="272" r:id="rId62"/>
    <p:sldId id="34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4257C2-14B9-4179-B689-326120B8FE71}">
          <p14:sldIdLst>
            <p14:sldId id="256"/>
            <p14:sldId id="322"/>
            <p14:sldId id="323"/>
            <p14:sldId id="324"/>
            <p14:sldId id="258"/>
            <p14:sldId id="259"/>
            <p14:sldId id="260"/>
            <p14:sldId id="261"/>
            <p14:sldId id="266"/>
            <p14:sldId id="264"/>
            <p14:sldId id="263"/>
            <p14:sldId id="267"/>
            <p14:sldId id="268"/>
            <p14:sldId id="269"/>
            <p14:sldId id="270"/>
            <p14:sldId id="257"/>
            <p14:sldId id="262"/>
            <p14:sldId id="271"/>
            <p14:sldId id="277"/>
            <p14:sldId id="278"/>
            <p14:sldId id="280"/>
            <p14:sldId id="282"/>
            <p14:sldId id="281"/>
            <p14:sldId id="287"/>
            <p14:sldId id="283"/>
            <p14:sldId id="304"/>
            <p14:sldId id="288"/>
            <p14:sldId id="292"/>
            <p14:sldId id="289"/>
            <p14:sldId id="300"/>
            <p14:sldId id="296"/>
            <p14:sldId id="290"/>
            <p14:sldId id="294"/>
            <p14:sldId id="305"/>
            <p14:sldId id="302"/>
            <p14:sldId id="301"/>
            <p14:sldId id="303"/>
            <p14:sldId id="306"/>
            <p14:sldId id="309"/>
            <p14:sldId id="310"/>
            <p14:sldId id="311"/>
            <p14:sldId id="312"/>
            <p14:sldId id="334"/>
            <p14:sldId id="335"/>
            <p14:sldId id="315"/>
            <p14:sldId id="275"/>
            <p14:sldId id="346"/>
            <p14:sldId id="317"/>
          </p14:sldIdLst>
        </p14:section>
        <p14:section name="Untitled Section" id="{286BAF3E-36D0-4BD8-888D-2F8843DC9AD8}">
          <p14:sldIdLst>
            <p14:sldId id="318"/>
            <p14:sldId id="345"/>
            <p14:sldId id="325"/>
            <p14:sldId id="326"/>
            <p14:sldId id="332"/>
            <p14:sldId id="329"/>
            <p14:sldId id="333"/>
            <p14:sldId id="343"/>
            <p14:sldId id="344"/>
            <p14:sldId id="342"/>
            <p14:sldId id="348"/>
            <p14:sldId id="330"/>
            <p14:sldId id="272"/>
            <p14:sldId id="34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79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937F1-C003-4B3E-BAF5-2F84F7DFAD23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3361C-82FF-44C0-8346-D60E2C1E1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75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361C-82FF-44C0-8346-D60E2C1E1E5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33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361C-82FF-44C0-8346-D60E2C1E1E5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6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361C-82FF-44C0-8346-D60E2C1E1E5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5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361C-82FF-44C0-8346-D60E2C1E1E5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51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361C-82FF-44C0-8346-D60E2C1E1E5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97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361C-82FF-44C0-8346-D60E2C1E1E56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6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3361C-82FF-44C0-8346-D60E2C1E1E56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08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46616-DD46-4186-A6A7-386A0C3B9B6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FCD15-9F4B-4B4C-BCEC-6B9A02D29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13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a </a:t>
            </a:r>
            <a:r>
              <a:rPr lang="en-US" dirty="0" err="1" smtClean="0"/>
              <a:t>Bikeshare</a:t>
            </a:r>
            <a:r>
              <a:rPr lang="en-US" dirty="0" smtClean="0"/>
              <a:t> or </a:t>
            </a:r>
            <a:r>
              <a:rPr lang="en-US" dirty="0" err="1" smtClean="0"/>
              <a:t>eScooter</a:t>
            </a:r>
            <a:r>
              <a:rPr lang="en-US" dirty="0" smtClean="0"/>
              <a:t>-share System Right for Your Community?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18" y="3581400"/>
            <a:ext cx="89154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John Landosky, Ph.D.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City of Little Rock Bicycle and Pedestrian Coordinator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August 15, 2019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38400" cy="15701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361" y="1505004"/>
            <a:ext cx="223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Dock-based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bikeshare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9978"/>
            <a:ext cx="3709657" cy="1483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6542050"/>
            <a:ext cx="1953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Dockless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bikeshare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"/>
            <a:ext cx="2670018" cy="16706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1400" y="1649775"/>
            <a:ext cx="11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e-Scooters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4125" y="4694963"/>
            <a:ext cx="2809875" cy="18647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6143" y="6496392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…this thing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Rental</a:t>
            </a:r>
            <a:endParaRPr lang="en-US" dirty="0"/>
          </a:p>
        </p:txBody>
      </p:sp>
      <p:pic>
        <p:nvPicPr>
          <p:cNvPr id="1028" name="Picture 4" descr="https://scontent.cdninstagram.com/vp/a43c3a1545af61b72e835e840f77c61c/5D930FC7/t51.2885-15/sh0.08/e35/s640x640/53109505_627458587681017_6656310780603252559_n.jpg?_nc_ht=scontent.cdninstagram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5257799" cy="5257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791200" y="3124200"/>
            <a:ext cx="27849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Return to the brick and mortar shop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(i.e. round trip)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Rental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332037"/>
            <a:ext cx="2971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Check in with the nice store clerk.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Pet the dog.</a:t>
            </a:r>
            <a:endParaRPr lang="en-US" dirty="0"/>
          </a:p>
        </p:txBody>
      </p:sp>
      <p:pic>
        <p:nvPicPr>
          <p:cNvPr id="16386" name="Picture 2" descr="https://scontent.cdninstagram.com/vp/7b14a44fcd3bc38958ff2c90ca4f8efa/5D9DF749/t51.2885-15/sh0.08/e35/s640x640/56890530_784299491963283_1104880822480473404_n.jpg?_nc_ht=scontent.cdninstagram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95400"/>
            <a:ext cx="53340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 </a:t>
            </a:r>
            <a:r>
              <a:rPr lang="en-US" dirty="0" err="1" smtClean="0"/>
              <a:t>Micromobility</a:t>
            </a:r>
            <a:r>
              <a:rPr lang="en-US" dirty="0" smtClean="0"/>
              <a:t>, e.g. </a:t>
            </a:r>
            <a:r>
              <a:rPr lang="en-US" dirty="0" err="1" smtClean="0"/>
              <a:t>Bikeshare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gotcha bikeshare baton ro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114800" cy="4469307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5257800" y="3048000"/>
            <a:ext cx="297180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out bike remotely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Bikeshare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3999" cy="393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381000" y="2057400"/>
            <a:ext cx="1752600" cy="30480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828800" y="2362200"/>
            <a:ext cx="228600" cy="1600200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828800" y="3962400"/>
            <a:ext cx="6400800" cy="914400"/>
            <a:chOff x="1828800" y="3962400"/>
            <a:chExt cx="6400800" cy="9144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28800" y="3962400"/>
              <a:ext cx="5410200" cy="914400"/>
            </a:xfrm>
            <a:prstGeom prst="line">
              <a:avLst/>
            </a:prstGeom>
            <a:ln w="57150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162800" y="4876800"/>
              <a:ext cx="1066800" cy="0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8224319" y="4876800"/>
            <a:ext cx="457200" cy="685800"/>
            <a:chOff x="8229600" y="4953000"/>
            <a:chExt cx="457200" cy="53340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229600" y="4953000"/>
              <a:ext cx="0" cy="533400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29600" y="5410200"/>
              <a:ext cx="457200" cy="0"/>
            </a:xfrm>
            <a:prstGeom prst="line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ontent Placeholder 3"/>
          <p:cNvSpPr txBox="1">
            <a:spLocks/>
          </p:cNvSpPr>
          <p:nvPr/>
        </p:nvSpPr>
        <p:spPr>
          <a:xfrm>
            <a:off x="76200" y="5158019"/>
            <a:ext cx="7543800" cy="157774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ne-way, short ride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Ride for transportation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Typically on-street (to get from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origin to destination)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Bikeshare</a:t>
            </a:r>
            <a:endParaRPr lang="en-US" dirty="0"/>
          </a:p>
        </p:txBody>
      </p:sp>
      <p:pic>
        <p:nvPicPr>
          <p:cNvPr id="20482" name="Picture 2" descr="Image result for gotcha bikeshare baton ro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600200"/>
            <a:ext cx="4114800" cy="4469307"/>
          </a:xfrm>
          <a:prstGeom prst="rect">
            <a:avLst/>
          </a:prstGeom>
          <a:noFill/>
        </p:spPr>
      </p:pic>
      <p:sp>
        <p:nvSpPr>
          <p:cNvPr id="5" name="Content Placeholder 3"/>
          <p:cNvSpPr txBox="1">
            <a:spLocks/>
          </p:cNvSpPr>
          <p:nvPr/>
        </p:nvSpPr>
        <p:spPr>
          <a:xfrm>
            <a:off x="1066800" y="2971800"/>
            <a:ext cx="2971800" cy="3154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bike remotely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Shared </a:t>
            </a:r>
            <a:r>
              <a:rPr lang="en-US" dirty="0" err="1" smtClean="0"/>
              <a:t>Micromobility</a:t>
            </a:r>
            <a:r>
              <a:rPr lang="en-US" dirty="0" smtClean="0"/>
              <a:t> vs. Bike Rental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Bike Rental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Rent from shop</a:t>
            </a:r>
          </a:p>
          <a:p>
            <a:r>
              <a:rPr lang="en-US" dirty="0" smtClean="0"/>
              <a:t>Bike choice</a:t>
            </a:r>
          </a:p>
          <a:p>
            <a:r>
              <a:rPr lang="en-US" dirty="0" smtClean="0"/>
              <a:t>Several hours</a:t>
            </a:r>
          </a:p>
          <a:p>
            <a:r>
              <a:rPr lang="en-US" dirty="0" smtClean="0"/>
              <a:t>Recreation</a:t>
            </a:r>
          </a:p>
          <a:p>
            <a:r>
              <a:rPr lang="en-US" dirty="0" smtClean="0"/>
              <a:t>Trails or streets</a:t>
            </a:r>
          </a:p>
          <a:p>
            <a:r>
              <a:rPr lang="en-US" dirty="0" smtClean="0"/>
              <a:t>Round trip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3400" y="1535113"/>
            <a:ext cx="4648200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Shared </a:t>
            </a:r>
            <a:r>
              <a:rPr lang="en-US" dirty="0" err="1" smtClean="0"/>
              <a:t>Micromobility</a:t>
            </a:r>
            <a:r>
              <a:rPr lang="en-US" dirty="0" smtClean="0"/>
              <a:t> (e.g. </a:t>
            </a:r>
            <a:r>
              <a:rPr lang="en-US" dirty="0" err="1" smtClean="0"/>
              <a:t>bikeshare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Check out remotely</a:t>
            </a:r>
          </a:p>
          <a:p>
            <a:pPr lvl="1"/>
            <a:r>
              <a:rPr lang="en-US" dirty="0" smtClean="0"/>
              <a:t>Dock-based: from a station</a:t>
            </a:r>
          </a:p>
          <a:p>
            <a:pPr lvl="1"/>
            <a:r>
              <a:rPr lang="en-US" dirty="0" err="1" smtClean="0"/>
              <a:t>Dockless</a:t>
            </a:r>
            <a:r>
              <a:rPr lang="en-US" dirty="0" smtClean="0"/>
              <a:t>: anywhere</a:t>
            </a:r>
          </a:p>
          <a:p>
            <a:r>
              <a:rPr lang="en-US" dirty="0" smtClean="0"/>
              <a:t>One bike type</a:t>
            </a:r>
          </a:p>
          <a:p>
            <a:r>
              <a:rPr lang="en-US" dirty="0" smtClean="0"/>
              <a:t>Average trip 15-20 minutes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Ride on street network</a:t>
            </a:r>
          </a:p>
          <a:p>
            <a:r>
              <a:rPr lang="en-US" dirty="0" smtClean="0"/>
              <a:t>One way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mobility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brief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55960" y="34911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1960’s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54921" y="34911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1970’s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50321" y="34911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1980’s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45721" y="34911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1990’s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45394" y="3491100"/>
            <a:ext cx="1295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2000’s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36521" y="3491100"/>
            <a:ext cx="12954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2010’s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5960" y="3376800"/>
            <a:ext cx="0" cy="41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9588" y="306461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1960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8431921" y="3395494"/>
            <a:ext cx="0" cy="419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105549" y="30833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2020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45321" y="3814594"/>
            <a:ext cx="0" cy="209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8489" y="3991276"/>
            <a:ext cx="1673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Witte </a:t>
            </a:r>
            <a:r>
              <a:rPr lang="en-US" sz="1400" b="1" dirty="0" err="1" smtClean="0"/>
              <a:t>Fietsen</a:t>
            </a:r>
            <a:endParaRPr lang="en-US" sz="1400" b="1" dirty="0" smtClean="0"/>
          </a:p>
          <a:p>
            <a:pPr algn="ctr"/>
            <a:r>
              <a:rPr lang="en-US" sz="1400" dirty="0" smtClean="0"/>
              <a:t>Amsterdam</a:t>
            </a:r>
          </a:p>
          <a:p>
            <a:pPr algn="ctr"/>
            <a:r>
              <a:rPr lang="en-US" sz="1400" dirty="0"/>
              <a:t>h</a:t>
            </a:r>
            <a:r>
              <a:rPr lang="en-US" sz="1400" dirty="0" smtClean="0"/>
              <a:t>onor system</a:t>
            </a:r>
          </a:p>
          <a:p>
            <a:pPr algn="ctr"/>
            <a:r>
              <a:rPr lang="en-US" sz="1400" i="1" dirty="0" smtClean="0"/>
              <a:t>Theft and vandalism</a:t>
            </a:r>
            <a:endParaRPr lang="en-US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3899389" y="4176900"/>
            <a:ext cx="1673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Free Riders</a:t>
            </a:r>
          </a:p>
          <a:p>
            <a:pPr algn="ctr"/>
            <a:r>
              <a:rPr lang="en-US" sz="1400" dirty="0" smtClean="0"/>
              <a:t>Copenhagen</a:t>
            </a:r>
          </a:p>
          <a:p>
            <a:pPr algn="ctr"/>
            <a:r>
              <a:rPr lang="en-US" sz="1400" dirty="0" smtClean="0"/>
              <a:t>Coin-operated</a:t>
            </a:r>
          </a:p>
          <a:p>
            <a:pPr algn="ctr"/>
            <a:r>
              <a:rPr lang="en-US" sz="1400" i="1" dirty="0" smtClean="0"/>
              <a:t>Theft and vandalism</a:t>
            </a:r>
            <a:endParaRPr lang="en-US" sz="1400" i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5193421" y="3833288"/>
            <a:ext cx="0" cy="209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3057" y="3267978"/>
            <a:ext cx="0" cy="191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886200" y="2133600"/>
            <a:ext cx="2013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Bikeabout</a:t>
            </a:r>
            <a:endParaRPr lang="en-US" sz="1400" b="1" dirty="0" smtClean="0"/>
          </a:p>
          <a:p>
            <a:pPr algn="ctr"/>
            <a:r>
              <a:rPr lang="en-US" sz="1400" dirty="0" err="1" smtClean="0"/>
              <a:t>Portsmith</a:t>
            </a:r>
            <a:r>
              <a:rPr lang="en-US" sz="1400" dirty="0" smtClean="0"/>
              <a:t> University, UK</a:t>
            </a:r>
          </a:p>
          <a:p>
            <a:pPr algn="ctr"/>
            <a:r>
              <a:rPr lang="en-US" sz="1400" dirty="0" smtClean="0"/>
              <a:t>Magnetic Stripes</a:t>
            </a:r>
          </a:p>
          <a:p>
            <a:pPr algn="ctr"/>
            <a:r>
              <a:rPr lang="en-US" sz="1400" i="1" dirty="0" smtClean="0"/>
              <a:t>Accountability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736221" y="4043194"/>
            <a:ext cx="0" cy="133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736221" y="4043906"/>
            <a:ext cx="457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1" idx="0"/>
            <a:endCxn id="21" idx="0"/>
          </p:cNvCxnSpPr>
          <p:nvPr/>
        </p:nvCxnSpPr>
        <p:spPr>
          <a:xfrm>
            <a:off x="4736221" y="417690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12521" y="3814594"/>
            <a:ext cx="0" cy="14291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05917" y="5203464"/>
            <a:ext cx="14132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Velo</a:t>
            </a:r>
            <a:r>
              <a:rPr lang="en-US" sz="1400" b="1" dirty="0" smtClean="0"/>
              <a:t> a la Carte</a:t>
            </a:r>
          </a:p>
          <a:p>
            <a:pPr algn="ctr"/>
            <a:r>
              <a:rPr lang="en-US" sz="1400" dirty="0" smtClean="0"/>
              <a:t>Rennes France</a:t>
            </a:r>
          </a:p>
          <a:p>
            <a:pPr algn="ctr"/>
            <a:r>
              <a:rPr lang="en-US" sz="1400" dirty="0" smtClean="0"/>
              <a:t>Magnetic Stripes</a:t>
            </a:r>
          </a:p>
          <a:p>
            <a:pPr algn="ctr"/>
            <a:r>
              <a:rPr lang="en-US" sz="1400" dirty="0" smtClean="0"/>
              <a:t>200 bikes</a:t>
            </a:r>
            <a:endParaRPr lang="en-US" sz="1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493094" y="3249284"/>
            <a:ext cx="0" cy="2418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35225" y="2511003"/>
            <a:ext cx="10936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Velo</a:t>
            </a:r>
            <a:r>
              <a:rPr lang="en-US" sz="1400" b="1" dirty="0" smtClean="0"/>
              <a:t> ‘v</a:t>
            </a:r>
          </a:p>
          <a:p>
            <a:pPr algn="ctr"/>
            <a:r>
              <a:rPr lang="en-US" sz="1400" dirty="0" smtClean="0"/>
              <a:t>Lyon, France</a:t>
            </a:r>
          </a:p>
          <a:p>
            <a:pPr algn="ctr"/>
            <a:r>
              <a:rPr lang="en-US" sz="1400" dirty="0" smtClean="0"/>
              <a:t>1500 bikes</a:t>
            </a:r>
            <a:endParaRPr lang="en-US" sz="14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889744" y="3267978"/>
            <a:ext cx="363313" cy="5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889744" y="3040327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00655" y="4107245"/>
            <a:ext cx="10620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Velib</a:t>
            </a:r>
            <a:endParaRPr lang="en-US" sz="1400" b="1" dirty="0" smtClean="0"/>
          </a:p>
          <a:p>
            <a:pPr algn="ctr"/>
            <a:r>
              <a:rPr lang="en-US" sz="1400" dirty="0" smtClean="0"/>
              <a:t>Paris France</a:t>
            </a:r>
          </a:p>
          <a:p>
            <a:pPr algn="ctr"/>
            <a:r>
              <a:rPr lang="en-US" sz="1400" dirty="0" smtClean="0"/>
              <a:t>1500 bikes</a:t>
            </a:r>
            <a:endParaRPr lang="en-US" sz="1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6755521" y="3814594"/>
            <a:ext cx="0" cy="2524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6831721" y="2348100"/>
            <a:ext cx="0" cy="1136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58494" y="1629622"/>
            <a:ext cx="21832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Smartbike</a:t>
            </a:r>
            <a:r>
              <a:rPr lang="en-US" sz="1400" b="1" dirty="0" smtClean="0"/>
              <a:t> DC</a:t>
            </a:r>
          </a:p>
          <a:p>
            <a:pPr algn="ctr"/>
            <a:r>
              <a:rPr lang="en-US" sz="1400" dirty="0" smtClean="0"/>
              <a:t>120 bike pilot</a:t>
            </a:r>
          </a:p>
          <a:p>
            <a:pPr algn="ctr"/>
            <a:r>
              <a:rPr lang="en-US" sz="1400" dirty="0" smtClean="0"/>
              <a:t>First modern U.S. </a:t>
            </a:r>
            <a:r>
              <a:rPr lang="en-US" sz="1400" dirty="0" err="1" smtClean="0"/>
              <a:t>bikeshare</a:t>
            </a:r>
            <a:endParaRPr lang="en-US" sz="14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6319125" y="4067092"/>
            <a:ext cx="43639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6319125" y="4067092"/>
            <a:ext cx="0" cy="1098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834102" y="3814594"/>
            <a:ext cx="0" cy="11363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116976" y="4892999"/>
            <a:ext cx="1435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Hangzhou, China</a:t>
            </a:r>
          </a:p>
          <a:p>
            <a:pPr algn="ctr"/>
            <a:r>
              <a:rPr lang="en-US" sz="1400" dirty="0" smtClean="0"/>
              <a:t>2,800 bikes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Timeline*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6961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41152" y="2944222"/>
            <a:ext cx="0" cy="7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802" y="3067741"/>
            <a:ext cx="1476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Capitol </a:t>
            </a:r>
            <a:r>
              <a:rPr lang="en-US" sz="1400" b="1" dirty="0" err="1" smtClean="0"/>
              <a:t>Bikeshare</a:t>
            </a:r>
            <a:endParaRPr lang="en-US" sz="1400" b="1" dirty="0" smtClean="0"/>
          </a:p>
          <a:p>
            <a:pPr algn="ctr"/>
            <a:r>
              <a:rPr lang="en-US" sz="1400" dirty="0" smtClean="0"/>
              <a:t>Washington DC</a:t>
            </a:r>
            <a:endParaRPr lang="en-US" sz="1400" i="1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63116" y="451056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20866" y="3665059"/>
            <a:ext cx="614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8816" y="3665059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320627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04293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95600" y="3886200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79266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70053" y="3884153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39807" y="3890716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23473" y="3890716"/>
            <a:ext cx="765561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814612" y="3890716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594302" y="3890933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919741" y="422800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8128" y="441593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Nice Ride</a:t>
            </a:r>
          </a:p>
          <a:p>
            <a:pPr algn="ctr"/>
            <a:r>
              <a:rPr lang="en-US" sz="1400" dirty="0" smtClean="0"/>
              <a:t>Minneapolis, MN</a:t>
            </a:r>
            <a:endParaRPr lang="en-US" sz="1400" i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119816" y="366306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119816" y="2945182"/>
            <a:ext cx="626924" cy="5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703407" y="4204001"/>
            <a:ext cx="8536" cy="1284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3975" y="2225992"/>
            <a:ext cx="99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B-Cycle</a:t>
            </a:r>
          </a:p>
          <a:p>
            <a:pPr algn="ctr"/>
            <a:r>
              <a:rPr lang="en-US" sz="1400" dirty="0" smtClean="0"/>
              <a:t>Denver, CO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8350" y="5494152"/>
            <a:ext cx="2070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Hubway</a:t>
            </a:r>
            <a:r>
              <a:rPr lang="en-US" sz="1400" b="1" dirty="0" smtClean="0"/>
              <a:t> (now </a:t>
            </a:r>
            <a:r>
              <a:rPr lang="en-US" sz="1400" b="1" dirty="0" err="1" smtClean="0"/>
              <a:t>BLUEbikes</a:t>
            </a:r>
            <a:r>
              <a:rPr lang="en-US" sz="1400" b="1" dirty="0" smtClean="0"/>
              <a:t>)</a:t>
            </a:r>
          </a:p>
          <a:p>
            <a:pPr algn="ctr"/>
            <a:r>
              <a:rPr lang="en-US" sz="1400" dirty="0" smtClean="0"/>
              <a:t>Boston, MA</a:t>
            </a:r>
            <a:endParaRPr lang="en-US" sz="1400" i="1" dirty="0" smtClean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119816" y="272321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2797903" y="2902336"/>
            <a:ext cx="95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Divvy</a:t>
            </a:r>
          </a:p>
          <a:p>
            <a:pPr algn="ctr"/>
            <a:r>
              <a:rPr lang="en-US" sz="1400" dirty="0" smtClean="0"/>
              <a:t>Chicago, IL</a:t>
            </a:r>
            <a:endParaRPr lang="en-US" sz="1400" i="1" dirty="0" smtClean="0"/>
          </a:p>
        </p:txBody>
      </p:sp>
      <p:cxnSp>
        <p:nvCxnSpPr>
          <p:cNvPr id="81" name="Straight Connector 80"/>
          <p:cNvCxnSpPr/>
          <p:nvPr/>
        </p:nvCxnSpPr>
        <p:spPr>
          <a:xfrm flipH="1" flipV="1">
            <a:off x="3272481" y="3440854"/>
            <a:ext cx="5900" cy="445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403349" y="6359278"/>
            <a:ext cx="452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* Abridged consideration of </a:t>
            </a:r>
            <a:r>
              <a:rPr lang="en-US" dirty="0" err="1" smtClean="0"/>
              <a:t>bikeshare</a:t>
            </a:r>
            <a:r>
              <a:rPr lang="en-US" dirty="0" smtClean="0"/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10697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722"/>
            <a:ext cx="8229600" cy="1143000"/>
          </a:xfrm>
        </p:spPr>
        <p:txBody>
          <a:bodyPr/>
          <a:lstStyle/>
          <a:p>
            <a:r>
              <a:rPr lang="en-US" dirty="0" smtClean="0"/>
              <a:t>Dock-Based </a:t>
            </a:r>
            <a:r>
              <a:rPr lang="en-US" dirty="0" err="1" smtClean="0"/>
              <a:t>Bikeshare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905000"/>
            <a:ext cx="3276600" cy="4525963"/>
          </a:xfrm>
        </p:spPr>
        <p:txBody>
          <a:bodyPr/>
          <a:lstStyle/>
          <a:p>
            <a:r>
              <a:rPr lang="en-US" dirty="0" smtClean="0"/>
              <a:t>Millions of $$</a:t>
            </a:r>
          </a:p>
          <a:p>
            <a:pPr lvl="1"/>
            <a:r>
              <a:rPr lang="en-US" dirty="0" smtClean="0"/>
              <a:t>Municipality</a:t>
            </a:r>
          </a:p>
          <a:p>
            <a:pPr lvl="1"/>
            <a:r>
              <a:rPr lang="en-US" dirty="0" smtClean="0"/>
              <a:t>Fed grant </a:t>
            </a:r>
          </a:p>
          <a:p>
            <a:r>
              <a:rPr lang="en-US" dirty="0" smtClean="0"/>
              <a:t>Big city solution</a:t>
            </a:r>
          </a:p>
          <a:p>
            <a:r>
              <a:rPr lang="en-US" dirty="0" smtClean="0"/>
              <a:t>Tech in dock</a:t>
            </a:r>
          </a:p>
          <a:p>
            <a:r>
              <a:rPr lang="en-US" dirty="0" smtClean="0"/>
              <a:t>Bikes sturdy but heavy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17638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Shared </a:t>
            </a:r>
            <a:r>
              <a:rPr lang="en-US" dirty="0" err="1" smtClean="0"/>
              <a:t>Micromobility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Not bike rental</a:t>
            </a:r>
          </a:p>
          <a:p>
            <a:pPr lvl="1"/>
            <a:r>
              <a:rPr lang="en-US" dirty="0" smtClean="0"/>
              <a:t>Brief history</a:t>
            </a:r>
          </a:p>
          <a:p>
            <a:r>
              <a:rPr lang="en-US" dirty="0" smtClean="0"/>
              <a:t>Why shared </a:t>
            </a:r>
            <a:r>
              <a:rPr lang="en-US" dirty="0" err="1" smtClean="0"/>
              <a:t>micromobility</a:t>
            </a:r>
            <a:r>
              <a:rPr lang="en-US" dirty="0" smtClean="0"/>
              <a:t>?</a:t>
            </a:r>
          </a:p>
          <a:p>
            <a:r>
              <a:rPr lang="en-US" dirty="0" smtClean="0"/>
              <a:t>Differences among systems and providers</a:t>
            </a:r>
          </a:p>
          <a:p>
            <a:r>
              <a:rPr lang="en-US" dirty="0" smtClean="0"/>
              <a:t>Is my community ready for shared </a:t>
            </a:r>
            <a:r>
              <a:rPr lang="en-US" dirty="0" err="1" smtClean="0"/>
              <a:t>micromobility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97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Timeline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6961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41152" y="2944222"/>
            <a:ext cx="0" cy="7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517" y="3138791"/>
            <a:ext cx="1476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Capitol </a:t>
            </a:r>
            <a:r>
              <a:rPr lang="en-US" sz="1400" b="1" dirty="0" err="1" smtClean="0"/>
              <a:t>Bikeshare</a:t>
            </a:r>
            <a:endParaRPr lang="en-US" sz="1400" b="1" dirty="0" smtClean="0"/>
          </a:p>
          <a:p>
            <a:pPr algn="ctr"/>
            <a:r>
              <a:rPr lang="en-US" sz="1400" dirty="0" smtClean="0"/>
              <a:t>Washington DC</a:t>
            </a:r>
            <a:endParaRPr lang="en-US" sz="1400" i="1" dirty="0" smtClean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120866" y="3665059"/>
            <a:ext cx="614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8816" y="3665059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320627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04293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95600" y="3886200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79266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70053" y="3884153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39807" y="3890716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23473" y="3890716"/>
            <a:ext cx="765561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814612" y="3890716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594302" y="3890933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919741" y="422800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8128" y="441593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Nice Ride</a:t>
            </a:r>
          </a:p>
          <a:p>
            <a:pPr algn="ctr"/>
            <a:r>
              <a:rPr lang="en-US" sz="1400" dirty="0" smtClean="0"/>
              <a:t>Minneapolis, MN</a:t>
            </a:r>
            <a:endParaRPr lang="en-US" sz="1400" i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119816" y="366306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119816" y="2945182"/>
            <a:ext cx="626924" cy="5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703407" y="4204001"/>
            <a:ext cx="8536" cy="1284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3975" y="2209245"/>
            <a:ext cx="99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B-Cycle</a:t>
            </a:r>
          </a:p>
          <a:p>
            <a:pPr algn="ctr"/>
            <a:r>
              <a:rPr lang="en-US" sz="1400" dirty="0" smtClean="0"/>
              <a:t>Denver, CO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8350" y="5494152"/>
            <a:ext cx="2070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Hubway</a:t>
            </a:r>
            <a:r>
              <a:rPr lang="en-US" sz="1400" b="1" dirty="0" smtClean="0"/>
              <a:t> (now </a:t>
            </a:r>
            <a:r>
              <a:rPr lang="en-US" sz="1400" b="1" dirty="0" err="1" smtClean="0"/>
              <a:t>BLUEbikes</a:t>
            </a:r>
            <a:r>
              <a:rPr lang="en-US" sz="1400" b="1" dirty="0" smtClean="0"/>
              <a:t>)</a:t>
            </a:r>
          </a:p>
          <a:p>
            <a:pPr algn="ctr"/>
            <a:r>
              <a:rPr lang="en-US" sz="1400" dirty="0" smtClean="0"/>
              <a:t>Boston, MA</a:t>
            </a:r>
            <a:endParaRPr lang="en-US" sz="1400" i="1" dirty="0" smtClean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119816" y="272321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797903" y="2902336"/>
            <a:ext cx="95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Divvy</a:t>
            </a:r>
          </a:p>
          <a:p>
            <a:pPr algn="ctr"/>
            <a:r>
              <a:rPr lang="en-US" sz="1400" dirty="0" smtClean="0"/>
              <a:t>Chicago, IL</a:t>
            </a:r>
            <a:endParaRPr lang="en-US" sz="1400" i="1" dirty="0" smtClean="0"/>
          </a:p>
        </p:txBody>
      </p:sp>
      <p:cxnSp>
        <p:nvCxnSpPr>
          <p:cNvPr id="32" name="Straight Connector 31"/>
          <p:cNvCxnSpPr>
            <a:stCxn id="39" idx="0"/>
          </p:cNvCxnSpPr>
          <p:nvPr/>
        </p:nvCxnSpPr>
        <p:spPr>
          <a:xfrm flipH="1" flipV="1">
            <a:off x="3272481" y="3440854"/>
            <a:ext cx="5900" cy="445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663116" y="451056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98671" y="4615942"/>
            <a:ext cx="115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New York, NY</a:t>
            </a:r>
            <a:endParaRPr lang="en-US" sz="1400" i="1" dirty="0" smtClean="0"/>
          </a:p>
        </p:txBody>
      </p:sp>
      <p:cxnSp>
        <p:nvCxnSpPr>
          <p:cNvPr id="49" name="Straight Connector 48"/>
          <p:cNvCxnSpPr>
            <a:stCxn id="44" idx="0"/>
          </p:cNvCxnSpPr>
          <p:nvPr/>
        </p:nvCxnSpPr>
        <p:spPr>
          <a:xfrm flipV="1">
            <a:off x="3278381" y="4191000"/>
            <a:ext cx="0" cy="424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92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722"/>
            <a:ext cx="8229600" cy="1143000"/>
          </a:xfrm>
        </p:spPr>
        <p:txBody>
          <a:bodyPr/>
          <a:lstStyle/>
          <a:p>
            <a:r>
              <a:rPr lang="en-US" dirty="0" smtClean="0"/>
              <a:t>Corporate Sponsored </a:t>
            </a:r>
            <a:r>
              <a:rPr lang="en-US" dirty="0" err="1" smtClean="0"/>
              <a:t>Bikeshare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905000"/>
            <a:ext cx="3276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Cost a major hurdle</a:t>
            </a:r>
          </a:p>
          <a:p>
            <a:r>
              <a:rPr lang="en-US" dirty="0" smtClean="0"/>
              <a:t>Sponsorship makes achievable</a:t>
            </a:r>
          </a:p>
          <a:p>
            <a:r>
              <a:rPr lang="en-US" dirty="0" smtClean="0"/>
              <a:t>Still</a:t>
            </a:r>
          </a:p>
          <a:p>
            <a:pPr lvl="1"/>
            <a:r>
              <a:rPr lang="en-US" dirty="0" smtClean="0"/>
              <a:t>tech in dock</a:t>
            </a:r>
          </a:p>
          <a:p>
            <a:pPr lvl="1"/>
            <a:r>
              <a:rPr lang="en-US" dirty="0" smtClean="0"/>
              <a:t>bikes sturdy but heavy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77281"/>
            <a:ext cx="538868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813" y="1157287"/>
            <a:ext cx="91916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Timeline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15295" y="5029200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19486" y="4088557"/>
            <a:ext cx="0" cy="7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5851" y="4283126"/>
            <a:ext cx="1476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Capitol </a:t>
            </a:r>
            <a:r>
              <a:rPr lang="en-US" sz="1400" b="1" dirty="0" err="1" smtClean="0"/>
              <a:t>Bikeshare</a:t>
            </a:r>
            <a:endParaRPr lang="en-US" sz="1400" b="1" dirty="0" smtClean="0"/>
          </a:p>
          <a:p>
            <a:pPr algn="ctr"/>
            <a:r>
              <a:rPr lang="en-US" sz="1400" dirty="0" smtClean="0"/>
              <a:t>Washington DC</a:t>
            </a:r>
            <a:endParaRPr lang="en-US" sz="1400" i="1" dirty="0" smtClean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1099200" y="4809394"/>
            <a:ext cx="614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7150" y="4809394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298961" y="5029200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082627" y="5029200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73934" y="503053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57600" y="5029200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48387" y="5028488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18141" y="5035051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01807" y="5035051"/>
            <a:ext cx="765561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792946" y="5035051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572636" y="5035268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898075" y="5372341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76462" y="5560265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Nice Ride</a:t>
            </a:r>
          </a:p>
          <a:p>
            <a:pPr algn="ctr"/>
            <a:r>
              <a:rPr lang="en-US" sz="1400" dirty="0" smtClean="0"/>
              <a:t>Minneapolis, MN</a:t>
            </a:r>
            <a:endParaRPr lang="en-US" sz="1400" i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098150" y="4807400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098150" y="4089517"/>
            <a:ext cx="626924" cy="5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681741" y="5348336"/>
            <a:ext cx="8536" cy="1284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02309" y="3353580"/>
            <a:ext cx="99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B-Cycle</a:t>
            </a:r>
          </a:p>
          <a:p>
            <a:pPr algn="ctr"/>
            <a:r>
              <a:rPr lang="en-US" sz="1400" dirty="0" smtClean="0"/>
              <a:t>Denver, CO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55218" y="6297309"/>
            <a:ext cx="207011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Hubway</a:t>
            </a:r>
            <a:r>
              <a:rPr lang="en-US" sz="1400" b="1" dirty="0" smtClean="0"/>
              <a:t> (now </a:t>
            </a:r>
            <a:r>
              <a:rPr lang="en-US" sz="1400" b="1" dirty="0" err="1" smtClean="0"/>
              <a:t>BLUEbikes</a:t>
            </a:r>
            <a:r>
              <a:rPr lang="en-US" sz="1400" b="1" dirty="0" smtClean="0"/>
              <a:t>)</a:t>
            </a:r>
          </a:p>
          <a:p>
            <a:pPr algn="ctr"/>
            <a:r>
              <a:rPr lang="en-US" sz="1400" dirty="0" smtClean="0"/>
              <a:t>Boston, MA</a:t>
            </a:r>
            <a:endParaRPr lang="en-US" sz="1400" i="1" dirty="0" smtClean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098150" y="3867551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776237" y="4046671"/>
            <a:ext cx="95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Divvy</a:t>
            </a:r>
          </a:p>
          <a:p>
            <a:pPr algn="ctr"/>
            <a:r>
              <a:rPr lang="en-US" sz="1400" dirty="0" smtClean="0"/>
              <a:t>Chicago, IL</a:t>
            </a:r>
            <a:endParaRPr lang="en-US" sz="1400" i="1" dirty="0" smtClean="0"/>
          </a:p>
        </p:txBody>
      </p:sp>
      <p:cxnSp>
        <p:nvCxnSpPr>
          <p:cNvPr id="32" name="Straight Connector 31"/>
          <p:cNvCxnSpPr>
            <a:stCxn id="39" idx="0"/>
          </p:cNvCxnSpPr>
          <p:nvPr/>
        </p:nvCxnSpPr>
        <p:spPr>
          <a:xfrm flipH="1" flipV="1">
            <a:off x="3250815" y="4585189"/>
            <a:ext cx="5900" cy="445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947638" y="5672074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77005" y="5760277"/>
            <a:ext cx="115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New York, NY</a:t>
            </a:r>
            <a:endParaRPr lang="en-US" sz="1400" i="1" dirty="0" smtClean="0"/>
          </a:p>
        </p:txBody>
      </p:sp>
      <p:cxnSp>
        <p:nvCxnSpPr>
          <p:cNvPr id="49" name="Straight Connector 48"/>
          <p:cNvCxnSpPr>
            <a:stCxn id="44" idx="0"/>
          </p:cNvCxnSpPr>
          <p:nvPr/>
        </p:nvCxnSpPr>
        <p:spPr>
          <a:xfrm flipV="1">
            <a:off x="3256715" y="5335335"/>
            <a:ext cx="0" cy="424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338881" y="2332037"/>
            <a:ext cx="4648782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Major, interested markets tapped</a:t>
            </a:r>
          </a:p>
          <a:p>
            <a:r>
              <a:rPr lang="en-US" sz="2000" dirty="0" smtClean="0"/>
              <a:t>Expansion required a business model possible for</a:t>
            </a:r>
          </a:p>
          <a:p>
            <a:pPr lvl="1"/>
            <a:r>
              <a:rPr lang="en-US" sz="1600" dirty="0" smtClean="0"/>
              <a:t>smaller cities</a:t>
            </a:r>
          </a:p>
          <a:p>
            <a:pPr lvl="1"/>
            <a:r>
              <a:rPr lang="en-US" sz="1600" dirty="0" smtClean="0"/>
              <a:t>universities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5026" y="182485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2014</a:t>
            </a:r>
            <a:endParaRPr lang="en-US" sz="2800" u="sng" dirty="0"/>
          </a:p>
        </p:txBody>
      </p:sp>
      <p:sp>
        <p:nvSpPr>
          <p:cNvPr id="33" name="TextBox 32"/>
          <p:cNvSpPr txBox="1"/>
          <p:nvPr/>
        </p:nvSpPr>
        <p:spPr>
          <a:xfrm>
            <a:off x="3909229" y="6300675"/>
            <a:ext cx="89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Miami, FL</a:t>
            </a:r>
            <a:endParaRPr lang="en-US" sz="1400" i="1" dirty="0" smtClean="0"/>
          </a:p>
        </p:txBody>
      </p:sp>
      <p:cxnSp>
        <p:nvCxnSpPr>
          <p:cNvPr id="35" name="Straight Connector 34"/>
          <p:cNvCxnSpPr>
            <a:stCxn id="33" idx="0"/>
          </p:cNvCxnSpPr>
          <p:nvPr/>
        </p:nvCxnSpPr>
        <p:spPr>
          <a:xfrm flipH="1" flipV="1">
            <a:off x="4346569" y="5351178"/>
            <a:ext cx="9257" cy="949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1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Bikes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 smtClean="0"/>
              <a:t>Tech on bikes not stations</a:t>
            </a:r>
          </a:p>
          <a:p>
            <a:pPr lvl="1"/>
            <a:r>
              <a:rPr lang="en-US" dirty="0" smtClean="0"/>
              <a:t>cheaper</a:t>
            </a:r>
          </a:p>
          <a:p>
            <a:r>
              <a:rPr lang="en-US" dirty="0" smtClean="0"/>
              <a:t>Can use standard bike racks</a:t>
            </a:r>
          </a:p>
          <a:p>
            <a:r>
              <a:rPr lang="en-US" dirty="0" smtClean="0"/>
              <a:t>Business model</a:t>
            </a:r>
          </a:p>
          <a:p>
            <a:pPr lvl="1"/>
            <a:r>
              <a:rPr lang="en-US" dirty="0" smtClean="0"/>
              <a:t>Free for universities/municipalities</a:t>
            </a:r>
          </a:p>
          <a:p>
            <a:pPr lvl="1"/>
            <a:r>
              <a:rPr lang="en-US" dirty="0" smtClean="0"/>
              <a:t>Requires local corporate sponsorship to be sustainable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905000"/>
            <a:ext cx="23431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2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Zagster Universities/Cities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314" y="1600200"/>
            <a:ext cx="7519371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813" y="1157287"/>
            <a:ext cx="9191625" cy="45434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248400" y="1905000"/>
            <a:ext cx="6096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4600" y="533400"/>
            <a:ext cx="598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communities, but </a:t>
            </a:r>
            <a:r>
              <a:rPr lang="en-US" dirty="0" err="1" smtClean="0">
                <a:solidFill>
                  <a:srgbClr val="FF0000"/>
                </a:solidFill>
              </a:rPr>
              <a:t>marketshare</a:t>
            </a:r>
            <a:r>
              <a:rPr lang="en-US" dirty="0" smtClean="0">
                <a:solidFill>
                  <a:srgbClr val="FF0000"/>
                </a:solidFill>
              </a:rPr>
              <a:t> a portion of the gray bar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endCxn id="4" idx="1"/>
          </p:cNvCxnSpPr>
          <p:nvPr/>
        </p:nvCxnSpPr>
        <p:spPr>
          <a:xfrm>
            <a:off x="5334000" y="914400"/>
            <a:ext cx="1003674" cy="1102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930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Timeline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6961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41152" y="2944222"/>
            <a:ext cx="0" cy="7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724" y="3092519"/>
            <a:ext cx="1476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Capitol </a:t>
            </a:r>
            <a:r>
              <a:rPr lang="en-US" sz="1400" b="1" dirty="0" err="1" smtClean="0"/>
              <a:t>Bikeshare</a:t>
            </a:r>
            <a:endParaRPr lang="en-US" sz="1400" b="1" dirty="0" smtClean="0"/>
          </a:p>
          <a:p>
            <a:pPr algn="ctr"/>
            <a:r>
              <a:rPr lang="en-US" sz="1400" dirty="0" smtClean="0"/>
              <a:t>Washington DC</a:t>
            </a:r>
            <a:endParaRPr lang="en-US" sz="1400" i="1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63116" y="451056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20866" y="3665059"/>
            <a:ext cx="614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8816" y="3665059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320627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04293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95600" y="3886200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79266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70053" y="3884153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39807" y="3890716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23473" y="3890716"/>
            <a:ext cx="765561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814612" y="3890716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594303" y="3890933"/>
            <a:ext cx="711498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919741" y="422800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8128" y="441593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Nice Ride</a:t>
            </a:r>
          </a:p>
          <a:p>
            <a:pPr algn="ctr"/>
            <a:r>
              <a:rPr lang="en-US" sz="1400" dirty="0" smtClean="0"/>
              <a:t>Minneapolis, MN</a:t>
            </a:r>
            <a:endParaRPr lang="en-US" sz="1400" i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119816" y="366306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119816" y="2945182"/>
            <a:ext cx="626924" cy="5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703407" y="4204001"/>
            <a:ext cx="8536" cy="1284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3975" y="2216391"/>
            <a:ext cx="99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B-Cycle</a:t>
            </a:r>
          </a:p>
          <a:p>
            <a:pPr algn="ctr"/>
            <a:r>
              <a:rPr lang="en-US" sz="1400" dirty="0" smtClean="0"/>
              <a:t>Denver, CO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8350" y="5494152"/>
            <a:ext cx="2070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Hubway</a:t>
            </a:r>
            <a:r>
              <a:rPr lang="en-US" sz="1400" b="1" dirty="0" smtClean="0"/>
              <a:t> (now </a:t>
            </a:r>
            <a:r>
              <a:rPr lang="en-US" sz="1400" b="1" dirty="0" err="1" smtClean="0"/>
              <a:t>BLUEbikes</a:t>
            </a:r>
            <a:r>
              <a:rPr lang="en-US" sz="1400" b="1" dirty="0" smtClean="0"/>
              <a:t>)</a:t>
            </a:r>
          </a:p>
          <a:p>
            <a:pPr algn="ctr"/>
            <a:r>
              <a:rPr lang="en-US" sz="1400" dirty="0" smtClean="0"/>
              <a:t>Boston, MA</a:t>
            </a:r>
            <a:endParaRPr lang="en-US" sz="1400" i="1" dirty="0" smtClean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119816" y="272321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06316" y="2825305"/>
            <a:ext cx="95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Divvy</a:t>
            </a:r>
          </a:p>
          <a:p>
            <a:pPr algn="ctr"/>
            <a:r>
              <a:rPr lang="en-US" sz="1400" dirty="0" smtClean="0"/>
              <a:t>Chicago, IL</a:t>
            </a:r>
            <a:endParaRPr lang="en-US" sz="1400" i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2705490" y="4472576"/>
            <a:ext cx="115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New York, NY</a:t>
            </a:r>
            <a:endParaRPr lang="en-US" sz="1400" i="1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005367" y="2366693"/>
            <a:ext cx="2303949" cy="1453687"/>
            <a:chOff x="6005367" y="2366693"/>
            <a:chExt cx="2303949" cy="1453687"/>
          </a:xfrm>
        </p:grpSpPr>
        <p:sp>
          <p:nvSpPr>
            <p:cNvPr id="65" name="TextBox 64"/>
            <p:cNvSpPr txBox="1"/>
            <p:nvPr/>
          </p:nvSpPr>
          <p:spPr>
            <a:xfrm>
              <a:off x="6242120" y="2366693"/>
              <a:ext cx="173496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Market</a:t>
              </a:r>
              <a:r>
                <a:rPr lang="en-US" sz="2800" b="1" dirty="0" smtClean="0"/>
                <a:t> </a:t>
              </a:r>
            </a:p>
            <a:p>
              <a:pPr algn="ctr"/>
              <a:r>
                <a:rPr lang="en-US" sz="2800" dirty="0" smtClean="0"/>
                <a:t>Disruption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 flipH="1" flipV="1">
              <a:off x="6005369" y="3586315"/>
              <a:ext cx="2300432" cy="64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005367" y="3592729"/>
              <a:ext cx="0" cy="2276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309316" y="3592729"/>
              <a:ext cx="0" cy="2276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44694" y="3365078"/>
              <a:ext cx="0" cy="2276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4277416" y="2962526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Small ball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3679266" y="3579901"/>
            <a:ext cx="2300432" cy="64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679264" y="358631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5983213" y="358631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818591" y="3358664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63" idx="2"/>
          </p:cNvCxnSpPr>
          <p:nvPr/>
        </p:nvCxnSpPr>
        <p:spPr>
          <a:xfrm flipH="1">
            <a:off x="3278380" y="3348525"/>
            <a:ext cx="6817" cy="518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285836" y="422245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55007" y="4509849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916598" y="5138450"/>
            <a:ext cx="89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Miami, FL</a:t>
            </a:r>
            <a:endParaRPr lang="en-US" sz="1400" i="1" dirty="0" smtClean="0"/>
          </a:p>
        </p:txBody>
      </p:sp>
      <p:cxnSp>
        <p:nvCxnSpPr>
          <p:cNvPr id="62" name="Straight Connector 61"/>
          <p:cNvCxnSpPr>
            <a:stCxn id="60" idx="0"/>
          </p:cNvCxnSpPr>
          <p:nvPr/>
        </p:nvCxnSpPr>
        <p:spPr>
          <a:xfrm flipH="1" flipV="1">
            <a:off x="4353938" y="4188953"/>
            <a:ext cx="9257" cy="949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1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Timeline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6961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41152" y="2944222"/>
            <a:ext cx="0" cy="7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724" y="3092519"/>
            <a:ext cx="1476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Capitol </a:t>
            </a:r>
            <a:r>
              <a:rPr lang="en-US" sz="1400" b="1" dirty="0" err="1" smtClean="0"/>
              <a:t>Bikeshare</a:t>
            </a:r>
            <a:endParaRPr lang="en-US" sz="1400" b="1" dirty="0" smtClean="0"/>
          </a:p>
          <a:p>
            <a:pPr algn="ctr"/>
            <a:r>
              <a:rPr lang="en-US" sz="1400" dirty="0" smtClean="0"/>
              <a:t>Washington DC</a:t>
            </a:r>
            <a:endParaRPr lang="en-US" sz="1400" i="1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63116" y="451056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20866" y="3665059"/>
            <a:ext cx="614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8816" y="3665059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320627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04293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95600" y="3886200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79266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70053" y="3884153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39807" y="3890716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23473" y="3890716"/>
            <a:ext cx="765561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814612" y="3890716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594302" y="3890933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919741" y="422800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8128" y="441593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Nice Ride</a:t>
            </a:r>
          </a:p>
          <a:p>
            <a:pPr algn="ctr"/>
            <a:r>
              <a:rPr lang="en-US" sz="1400" dirty="0" smtClean="0"/>
              <a:t>Minneapolis, MN</a:t>
            </a:r>
            <a:endParaRPr lang="en-US" sz="1400" i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119816" y="366306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119816" y="2945182"/>
            <a:ext cx="626924" cy="5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703407" y="4204001"/>
            <a:ext cx="8536" cy="1284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3975" y="2216391"/>
            <a:ext cx="99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B-Cycle</a:t>
            </a:r>
          </a:p>
          <a:p>
            <a:pPr algn="ctr"/>
            <a:r>
              <a:rPr lang="en-US" sz="1400" dirty="0" smtClean="0"/>
              <a:t>Denver, CO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8350" y="5494152"/>
            <a:ext cx="2070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Hubway</a:t>
            </a:r>
            <a:r>
              <a:rPr lang="en-US" sz="1400" b="1" dirty="0" smtClean="0"/>
              <a:t> (now </a:t>
            </a:r>
            <a:r>
              <a:rPr lang="en-US" sz="1400" b="1" dirty="0" err="1" smtClean="0"/>
              <a:t>BLUEbikes</a:t>
            </a:r>
            <a:r>
              <a:rPr lang="en-US" sz="1400" b="1" dirty="0" smtClean="0"/>
              <a:t>)</a:t>
            </a:r>
          </a:p>
          <a:p>
            <a:pPr algn="ctr"/>
            <a:r>
              <a:rPr lang="en-US" sz="1400" dirty="0" smtClean="0"/>
              <a:t>Boston, MA</a:t>
            </a:r>
            <a:endParaRPr lang="en-US" sz="1400" i="1" dirty="0" smtClean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119816" y="272321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06316" y="2825305"/>
            <a:ext cx="95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Divvy</a:t>
            </a:r>
          </a:p>
          <a:p>
            <a:pPr algn="ctr"/>
            <a:r>
              <a:rPr lang="en-US" sz="1400" dirty="0" smtClean="0"/>
              <a:t>Chicago, IL</a:t>
            </a:r>
            <a:endParaRPr lang="en-US" sz="1400" i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2705490" y="4472576"/>
            <a:ext cx="115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New York, NY</a:t>
            </a:r>
            <a:endParaRPr lang="en-US" sz="1400" i="1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5107371" y="2132808"/>
            <a:ext cx="25977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2017</a:t>
            </a:r>
          </a:p>
          <a:p>
            <a:pPr algn="ctr"/>
            <a:r>
              <a:rPr lang="en-US" sz="2800" b="1" dirty="0" err="1" smtClean="0"/>
              <a:t>Dockless</a:t>
            </a:r>
            <a:endParaRPr lang="en-US" sz="2800" b="1" dirty="0"/>
          </a:p>
          <a:p>
            <a:pPr algn="ctr"/>
            <a:r>
              <a:rPr lang="en-US" sz="2800" b="1" dirty="0" err="1" smtClean="0"/>
              <a:t>Bikeshare</a:t>
            </a:r>
            <a:r>
              <a:rPr lang="en-US" sz="2800" b="1" dirty="0" smtClean="0"/>
              <a:t> Boom</a:t>
            </a:r>
            <a:endParaRPr lang="en-US" sz="2800" i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4277416" y="2962526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Small ball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79266" y="3579901"/>
            <a:ext cx="2300432" cy="64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79264" y="3586315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83213" y="3586315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18591" y="3358664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278380" y="3348525"/>
            <a:ext cx="6817" cy="518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85836" y="422245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72200" y="4532789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933791" y="5161390"/>
            <a:ext cx="89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Miami, FL</a:t>
            </a:r>
            <a:endParaRPr lang="en-US" sz="1400" i="1" dirty="0" smtClean="0"/>
          </a:p>
        </p:txBody>
      </p:sp>
      <p:cxnSp>
        <p:nvCxnSpPr>
          <p:cNvPr id="51" name="Straight Connector 50"/>
          <p:cNvCxnSpPr>
            <a:stCxn id="49" idx="0"/>
          </p:cNvCxnSpPr>
          <p:nvPr/>
        </p:nvCxnSpPr>
        <p:spPr>
          <a:xfrm flipH="1" flipV="1">
            <a:off x="4371131" y="4211893"/>
            <a:ext cx="9257" cy="949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752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181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Dockless</a:t>
            </a:r>
            <a:r>
              <a:rPr lang="en-US" dirty="0" smtClean="0"/>
              <a:t> </a:t>
            </a:r>
            <a:r>
              <a:rPr lang="en-US" dirty="0" err="1" smtClean="0"/>
              <a:t>Bikeshare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64" y="1617219"/>
            <a:ext cx="4648200" cy="5012181"/>
          </a:xfrm>
        </p:spPr>
        <p:txBody>
          <a:bodyPr>
            <a:normAutofit/>
          </a:bodyPr>
          <a:lstStyle/>
          <a:p>
            <a:r>
              <a:rPr lang="en-US" dirty="0" smtClean="0"/>
              <a:t>Wave of the future!...?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bikeshare</a:t>
            </a:r>
            <a:r>
              <a:rPr lang="en-US" dirty="0" smtClean="0"/>
              <a:t> stations</a:t>
            </a:r>
          </a:p>
          <a:p>
            <a:pPr lvl="1"/>
            <a:r>
              <a:rPr lang="en-US" dirty="0" smtClean="0"/>
              <a:t>Find a bike wherever</a:t>
            </a:r>
          </a:p>
          <a:p>
            <a:pPr lvl="1"/>
            <a:r>
              <a:rPr lang="en-US" dirty="0" smtClean="0"/>
              <a:t>Return wherever</a:t>
            </a:r>
          </a:p>
          <a:p>
            <a:r>
              <a:rPr lang="en-US" dirty="0" smtClean="0"/>
              <a:t>Business model</a:t>
            </a:r>
          </a:p>
          <a:p>
            <a:pPr lvl="1"/>
            <a:r>
              <a:rPr lang="en-US" dirty="0" smtClean="0"/>
              <a:t>No cost to municipalities</a:t>
            </a:r>
          </a:p>
          <a:p>
            <a:pPr lvl="1"/>
            <a:r>
              <a:rPr lang="en-US" u="sng" dirty="0" smtClean="0"/>
              <a:t>No corporate sponsorships required</a:t>
            </a:r>
          </a:p>
          <a:p>
            <a:pPr lvl="2"/>
            <a:r>
              <a:rPr lang="en-US" dirty="0" smtClean="0"/>
              <a:t>No lag for implementation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33" y="75057"/>
            <a:ext cx="2715388" cy="152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7331" y="155527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1743506"/>
            <a:ext cx="2400301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1629" y="3302346"/>
            <a:ext cx="52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27" y="3338168"/>
            <a:ext cx="2844800" cy="1897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7331" y="49530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6369" r="15130" b="18801"/>
          <a:stretch/>
        </p:blipFill>
        <p:spPr>
          <a:xfrm>
            <a:off x="6934200" y="5099538"/>
            <a:ext cx="2209800" cy="15298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81629" y="6488668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Mobike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shared </a:t>
            </a:r>
            <a:r>
              <a:rPr lang="en-US" dirty="0" err="1" smtClean="0"/>
              <a:t>Micromobility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71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then… </a:t>
            </a:r>
            <a:r>
              <a:rPr lang="en-US" dirty="0" err="1" smtClean="0"/>
              <a:t>dockless</a:t>
            </a:r>
            <a:r>
              <a:rPr lang="en-US" dirty="0" smtClean="0"/>
              <a:t> problems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Everywhere means anywhere…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9" y="1714500"/>
            <a:ext cx="3705131" cy="4525963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edestrian walkways</a:t>
            </a:r>
          </a:p>
          <a:p>
            <a:r>
              <a:rPr lang="en-US" dirty="0" smtClean="0"/>
              <a:t>ADA ramps</a:t>
            </a:r>
          </a:p>
          <a:p>
            <a:r>
              <a:rPr lang="en-US" dirty="0" smtClean="0"/>
              <a:t>Blocking entrances/exits</a:t>
            </a:r>
          </a:p>
          <a:p>
            <a:r>
              <a:rPr lang="en-US" dirty="0" smtClean="0"/>
              <a:t>In the river…</a:t>
            </a:r>
          </a:p>
          <a:p>
            <a:r>
              <a:rPr lang="en-US" dirty="0" err="1" smtClean="0"/>
              <a:t>Dockless</a:t>
            </a:r>
            <a:r>
              <a:rPr lang="en-US" dirty="0" smtClean="0"/>
              <a:t> nature can be a problem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0"/>
            <a:ext cx="52832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1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3937880" cy="1143000"/>
          </a:xfrm>
        </p:spPr>
        <p:txBody>
          <a:bodyPr/>
          <a:lstStyle/>
          <a:p>
            <a:r>
              <a:rPr lang="en-US" dirty="0" smtClean="0"/>
              <a:t>Clutter…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Clutter</a:t>
            </a:r>
          </a:p>
          <a:p>
            <a:pPr lvl="1"/>
            <a:r>
              <a:rPr lang="en-US" dirty="0" smtClean="0"/>
              <a:t>bike locations less predictable with </a:t>
            </a:r>
            <a:r>
              <a:rPr lang="en-US" dirty="0" err="1" smtClean="0"/>
              <a:t>dockless</a:t>
            </a:r>
            <a:endParaRPr lang="en-US" dirty="0" smtClean="0"/>
          </a:p>
          <a:p>
            <a:pPr lvl="1"/>
            <a:r>
              <a:rPr lang="en-US" dirty="0" smtClean="0"/>
              <a:t>need several times more bikes to make work</a:t>
            </a:r>
          </a:p>
          <a:p>
            <a:r>
              <a:rPr lang="en-US" dirty="0" smtClean="0"/>
              <a:t>Bike litter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080" y="9808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It’s a </a:t>
            </a:r>
            <a:r>
              <a:rPr lang="en-US" dirty="0" err="1" smtClean="0"/>
              <a:t>Dockless</a:t>
            </a:r>
            <a:r>
              <a:rPr lang="en-US" dirty="0" smtClean="0"/>
              <a:t> Party!  Everyone’s Invited!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733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Municipalities</a:t>
            </a:r>
          </a:p>
          <a:p>
            <a:pPr lvl="1"/>
            <a:r>
              <a:rPr lang="en-US" dirty="0" smtClean="0"/>
              <a:t>Quick, Easy, &amp; Free?</a:t>
            </a:r>
          </a:p>
          <a:p>
            <a:pPr lvl="1"/>
            <a:r>
              <a:rPr lang="en-US" dirty="0" smtClean="0"/>
              <a:t>Fair</a:t>
            </a:r>
          </a:p>
          <a:p>
            <a:pPr lvl="1"/>
            <a:r>
              <a:rPr lang="en-US" dirty="0" smtClean="0"/>
              <a:t>No RFP process required</a:t>
            </a:r>
          </a:p>
          <a:p>
            <a:r>
              <a:rPr lang="en-US" dirty="0" smtClean="0"/>
              <a:t>Doors wide open</a:t>
            </a:r>
          </a:p>
          <a:p>
            <a:r>
              <a:rPr lang="en-US" dirty="0" smtClean="0"/>
              <a:t>Need a minimum density for </a:t>
            </a:r>
            <a:r>
              <a:rPr lang="en-US" i="1" dirty="0" smtClean="0"/>
              <a:t>each vendor</a:t>
            </a:r>
          </a:p>
          <a:p>
            <a:r>
              <a:rPr lang="en-US" i="1" dirty="0" smtClean="0"/>
              <a:t>Severe </a:t>
            </a:r>
            <a:r>
              <a:rPr lang="en-US" dirty="0" smtClean="0"/>
              <a:t>clutter</a:t>
            </a:r>
          </a:p>
          <a:p>
            <a:r>
              <a:rPr lang="en-US" dirty="0" smtClean="0"/>
              <a:t>e.g. Dallas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05074"/>
            <a:ext cx="5257800" cy="276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177"/>
            <a:ext cx="9144000" cy="59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34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Timeline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6961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41152" y="2944222"/>
            <a:ext cx="0" cy="7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724" y="3092519"/>
            <a:ext cx="1476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Capitol </a:t>
            </a:r>
            <a:r>
              <a:rPr lang="en-US" sz="1400" b="1" dirty="0" err="1" smtClean="0"/>
              <a:t>Bikeshare</a:t>
            </a:r>
            <a:endParaRPr lang="en-US" sz="1400" b="1" dirty="0" smtClean="0"/>
          </a:p>
          <a:p>
            <a:pPr algn="ctr"/>
            <a:r>
              <a:rPr lang="en-US" sz="1400" dirty="0" smtClean="0"/>
              <a:t>Washington DC</a:t>
            </a:r>
            <a:endParaRPr lang="en-US" sz="1400" i="1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63116" y="451056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20866" y="3665059"/>
            <a:ext cx="614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8816" y="3665059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320627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04293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95600" y="3886200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79266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70053" y="3884153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39807" y="3890716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23473" y="3890716"/>
            <a:ext cx="765561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814612" y="3890716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594302" y="3890933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919741" y="422800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8128" y="441593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Nice Ride</a:t>
            </a:r>
          </a:p>
          <a:p>
            <a:pPr algn="ctr"/>
            <a:r>
              <a:rPr lang="en-US" sz="1400" dirty="0" smtClean="0"/>
              <a:t>Minneapolis, MN</a:t>
            </a:r>
            <a:endParaRPr lang="en-US" sz="1400" i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119816" y="366306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119816" y="2945182"/>
            <a:ext cx="626924" cy="5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703407" y="4204001"/>
            <a:ext cx="8536" cy="1284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3975" y="2216391"/>
            <a:ext cx="99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B-Cycle</a:t>
            </a:r>
          </a:p>
          <a:p>
            <a:pPr algn="ctr"/>
            <a:r>
              <a:rPr lang="en-US" sz="1400" dirty="0" smtClean="0"/>
              <a:t>Denver, CO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8350" y="5494152"/>
            <a:ext cx="2070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Hubway</a:t>
            </a:r>
            <a:r>
              <a:rPr lang="en-US" sz="1400" b="1" dirty="0" smtClean="0"/>
              <a:t> (now </a:t>
            </a:r>
            <a:r>
              <a:rPr lang="en-US" sz="1400" b="1" dirty="0" err="1" smtClean="0"/>
              <a:t>BLUEbikes</a:t>
            </a:r>
            <a:r>
              <a:rPr lang="en-US" sz="1400" b="1" dirty="0" smtClean="0"/>
              <a:t>)</a:t>
            </a:r>
          </a:p>
          <a:p>
            <a:pPr algn="ctr"/>
            <a:r>
              <a:rPr lang="en-US" sz="1400" dirty="0" smtClean="0"/>
              <a:t>Boston, MA</a:t>
            </a:r>
            <a:endParaRPr lang="en-US" sz="1400" i="1" dirty="0" smtClean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119816" y="272321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06316" y="2825305"/>
            <a:ext cx="95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Divvy</a:t>
            </a:r>
          </a:p>
          <a:p>
            <a:pPr algn="ctr"/>
            <a:r>
              <a:rPr lang="en-US" sz="1400" dirty="0" smtClean="0"/>
              <a:t>Chicago, IL</a:t>
            </a:r>
            <a:endParaRPr lang="en-US" sz="1400" i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2705490" y="4472576"/>
            <a:ext cx="115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New York, NY</a:t>
            </a:r>
            <a:endParaRPr lang="en-US" sz="1400" i="1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5107371" y="2132808"/>
            <a:ext cx="25977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</a:p>
          <a:p>
            <a:pPr algn="ctr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Dockless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Bikeshare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Boom</a:t>
            </a:r>
            <a:endParaRPr lang="en-US" sz="2800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77416" y="2962526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Small ball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79266" y="3579901"/>
            <a:ext cx="2300432" cy="64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79264" y="3586315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83213" y="3586315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18591" y="3358664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278380" y="3348525"/>
            <a:ext cx="6817" cy="518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85836" y="422245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08735" y="4427027"/>
            <a:ext cx="23773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2018</a:t>
            </a:r>
          </a:p>
          <a:p>
            <a:pPr algn="ctr"/>
            <a:r>
              <a:rPr lang="en-US" sz="2800" b="1" dirty="0" err="1" smtClean="0"/>
              <a:t>Dockless</a:t>
            </a:r>
            <a:endParaRPr lang="en-US" sz="2800" b="1" dirty="0"/>
          </a:p>
          <a:p>
            <a:pPr algn="ctr"/>
            <a:r>
              <a:rPr lang="en-US" sz="2800" b="1" dirty="0" err="1" smtClean="0"/>
              <a:t>Bikeshare</a:t>
            </a:r>
            <a:r>
              <a:rPr lang="en-US" sz="2800" b="1" dirty="0" smtClean="0"/>
              <a:t> Bust</a:t>
            </a:r>
            <a:endParaRPr lang="en-US" sz="2800" i="1" dirty="0" smtClean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4933376" y="4524897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894967" y="5153498"/>
            <a:ext cx="89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Miami, FL</a:t>
            </a:r>
            <a:endParaRPr lang="en-US" sz="1400" i="1" dirty="0" smtClean="0"/>
          </a:p>
        </p:txBody>
      </p:sp>
      <p:cxnSp>
        <p:nvCxnSpPr>
          <p:cNvPr id="52" name="Straight Connector 51"/>
          <p:cNvCxnSpPr>
            <a:stCxn id="51" idx="0"/>
          </p:cNvCxnSpPr>
          <p:nvPr/>
        </p:nvCxnSpPr>
        <p:spPr>
          <a:xfrm flipH="1" flipV="1">
            <a:off x="4332307" y="4204001"/>
            <a:ext cx="9257" cy="949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7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4" grpId="0"/>
      <p:bldP spid="5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181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Dockless</a:t>
            </a:r>
            <a:r>
              <a:rPr lang="en-US" dirty="0" smtClean="0"/>
              <a:t> </a:t>
            </a:r>
            <a:r>
              <a:rPr lang="en-US" dirty="0" err="1" smtClean="0"/>
              <a:t>Bikeshare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64" y="1617219"/>
            <a:ext cx="4648200" cy="50121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Wave of the future!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bikeshare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stations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Find a bike wherever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Return wherever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Business model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 cost to municipalities</a:t>
            </a:r>
          </a:p>
          <a:p>
            <a:pPr lvl="1"/>
            <a:r>
              <a:rPr lang="en-US" u="sng" dirty="0" smtClean="0">
                <a:solidFill>
                  <a:schemeClr val="bg1">
                    <a:lumMod val="75000"/>
                  </a:schemeClr>
                </a:solidFill>
              </a:rPr>
              <a:t>No corporate sponsorships required</a:t>
            </a:r>
          </a:p>
          <a:p>
            <a:pPr lvl="2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 lag for implementation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833" y="75057"/>
            <a:ext cx="2715388" cy="152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07331" y="155527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1743506"/>
            <a:ext cx="2400301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1629" y="3302346"/>
            <a:ext cx="52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Ofo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27" y="3338168"/>
            <a:ext cx="2844800" cy="18978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07331" y="49530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8" t="6369" r="15130" b="18801"/>
          <a:stretch/>
        </p:blipFill>
        <p:spPr>
          <a:xfrm>
            <a:off x="6934200" y="5099538"/>
            <a:ext cx="2209800" cy="15298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81629" y="6488668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Mobike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986021" y="751424"/>
            <a:ext cx="247773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Transitioning to scooters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34102" y="2061261"/>
            <a:ext cx="1619491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 of US markets completely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86021" y="3931094"/>
            <a:ext cx="2477730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Bikeshare</a:t>
            </a:r>
            <a:r>
              <a:rPr lang="en-US" dirty="0" smtClean="0">
                <a:solidFill>
                  <a:srgbClr val="FF0000"/>
                </a:solidFill>
              </a:rPr>
              <a:t> out of US markets completely, transitioning to scooters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7165" y="5565338"/>
            <a:ext cx="161949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 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59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Timeline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6961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41152" y="2944222"/>
            <a:ext cx="0" cy="7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724" y="3092519"/>
            <a:ext cx="1476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Capitol </a:t>
            </a:r>
            <a:r>
              <a:rPr lang="en-US" sz="1400" b="1" dirty="0" err="1" smtClean="0"/>
              <a:t>Bikeshare</a:t>
            </a:r>
            <a:endParaRPr lang="en-US" sz="1400" b="1" dirty="0" smtClean="0"/>
          </a:p>
          <a:p>
            <a:pPr algn="ctr"/>
            <a:r>
              <a:rPr lang="en-US" sz="1400" dirty="0" smtClean="0"/>
              <a:t>Washington DC</a:t>
            </a:r>
            <a:endParaRPr lang="en-US" sz="1400" i="1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63116" y="451056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20866" y="3665059"/>
            <a:ext cx="614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8816" y="3665059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320627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04293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95600" y="3886200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79266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70053" y="3884153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39807" y="3890716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23473" y="3890716"/>
            <a:ext cx="765561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814612" y="3890716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594302" y="3890933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919741" y="422800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8128" y="441593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Nice Ride</a:t>
            </a:r>
          </a:p>
          <a:p>
            <a:pPr algn="ctr"/>
            <a:r>
              <a:rPr lang="en-US" sz="1400" dirty="0" smtClean="0"/>
              <a:t>Minneapolis, MN</a:t>
            </a:r>
            <a:endParaRPr lang="en-US" sz="1400" i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119816" y="366306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119816" y="2945182"/>
            <a:ext cx="626924" cy="5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703407" y="4204001"/>
            <a:ext cx="8536" cy="1284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3975" y="2216391"/>
            <a:ext cx="99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B-Cycle</a:t>
            </a:r>
          </a:p>
          <a:p>
            <a:pPr algn="ctr"/>
            <a:r>
              <a:rPr lang="en-US" sz="1400" dirty="0" smtClean="0"/>
              <a:t>Denver, CO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8350" y="5494152"/>
            <a:ext cx="2070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Hubway</a:t>
            </a:r>
            <a:r>
              <a:rPr lang="en-US" sz="1400" b="1" dirty="0" smtClean="0"/>
              <a:t> (now </a:t>
            </a:r>
            <a:r>
              <a:rPr lang="en-US" sz="1400" b="1" dirty="0" err="1" smtClean="0"/>
              <a:t>BLUEbikes</a:t>
            </a:r>
            <a:r>
              <a:rPr lang="en-US" sz="1400" b="1" dirty="0" smtClean="0"/>
              <a:t>)</a:t>
            </a:r>
          </a:p>
          <a:p>
            <a:pPr algn="ctr"/>
            <a:r>
              <a:rPr lang="en-US" sz="1400" dirty="0" smtClean="0"/>
              <a:t>Boston, MA</a:t>
            </a:r>
            <a:endParaRPr lang="en-US" sz="1400" i="1" dirty="0" smtClean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119816" y="272321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06316" y="2825305"/>
            <a:ext cx="95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Divvy</a:t>
            </a:r>
          </a:p>
          <a:p>
            <a:pPr algn="ctr"/>
            <a:r>
              <a:rPr lang="en-US" sz="1400" dirty="0" smtClean="0"/>
              <a:t>Chicago, IL</a:t>
            </a:r>
            <a:endParaRPr lang="en-US" sz="1400" i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2705490" y="4472576"/>
            <a:ext cx="115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New York, NY</a:t>
            </a:r>
            <a:endParaRPr lang="en-US" sz="1400" i="1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5107371" y="2132808"/>
            <a:ext cx="25977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</a:p>
          <a:p>
            <a:pPr algn="ctr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Dockless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Bikeshare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Boom</a:t>
            </a:r>
            <a:endParaRPr lang="en-US" sz="2800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77416" y="2962526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Small ball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79266" y="3579901"/>
            <a:ext cx="2300432" cy="64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79264" y="3586315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83213" y="3586315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18591" y="3358664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278380" y="3348525"/>
            <a:ext cx="6817" cy="518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85836" y="422245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08735" y="4427027"/>
            <a:ext cx="23773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2018</a:t>
            </a:r>
          </a:p>
          <a:p>
            <a:pPr algn="ctr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Dockless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Bikeshare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Bust</a:t>
            </a:r>
            <a:endParaRPr lang="en-US" sz="2800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2728" y="2498561"/>
            <a:ext cx="2658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2018</a:t>
            </a:r>
          </a:p>
          <a:p>
            <a:pPr algn="ctr"/>
            <a:r>
              <a:rPr lang="en-US" sz="2800" b="1" dirty="0" smtClean="0"/>
              <a:t>e-scooter BOOM</a:t>
            </a:r>
            <a:endParaRPr lang="en-US" sz="2800" b="1" i="1" dirty="0" smtClean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4974248" y="454335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935839" y="5171952"/>
            <a:ext cx="89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Miami, FL</a:t>
            </a:r>
            <a:endParaRPr lang="en-US" sz="1400" i="1" dirty="0" smtClean="0"/>
          </a:p>
        </p:txBody>
      </p:sp>
      <p:cxnSp>
        <p:nvCxnSpPr>
          <p:cNvPr id="56" name="Straight Connector 55"/>
          <p:cNvCxnSpPr>
            <a:stCxn id="52" idx="0"/>
          </p:cNvCxnSpPr>
          <p:nvPr/>
        </p:nvCxnSpPr>
        <p:spPr>
          <a:xfrm flipH="1" flipV="1">
            <a:off x="4373179" y="4222455"/>
            <a:ext cx="9257" cy="949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9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4" grpId="0"/>
      <p:bldP spid="49" grpId="0"/>
      <p:bldP spid="5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e-Scooters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223011" cy="4525963"/>
          </a:xfrm>
        </p:spPr>
        <p:txBody>
          <a:bodyPr/>
          <a:lstStyle/>
          <a:p>
            <a:r>
              <a:rPr lang="en-US" dirty="0" smtClean="0"/>
              <a:t>Go up to 18 mph</a:t>
            </a:r>
          </a:p>
          <a:p>
            <a:r>
              <a:rPr lang="en-US" dirty="0" smtClean="0"/>
              <a:t>Typically </a:t>
            </a:r>
            <a:r>
              <a:rPr lang="en-US" dirty="0" err="1" smtClean="0"/>
              <a:t>dockless</a:t>
            </a:r>
            <a:endParaRPr lang="en-US" dirty="0" smtClean="0"/>
          </a:p>
          <a:p>
            <a:r>
              <a:rPr lang="en-US" dirty="0" smtClean="0"/>
              <a:t>Smaller footprint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11" y="1676400"/>
            <a:ext cx="5740674" cy="409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Established Quickly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" y="1417638"/>
            <a:ext cx="9144000" cy="52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5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</a:t>
            </a:r>
            <a:r>
              <a:rPr lang="en-US" dirty="0" err="1" smtClean="0"/>
              <a:t>Micromobility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Equipment: bike, scooter other</a:t>
            </a:r>
          </a:p>
          <a:p>
            <a:r>
              <a:rPr lang="en-US" dirty="0" smtClean="0"/>
              <a:t>Located 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7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RIDERSHIP (Unlike </a:t>
            </a:r>
            <a:r>
              <a:rPr lang="en-US" dirty="0" err="1" smtClean="0"/>
              <a:t>Dockless</a:t>
            </a:r>
            <a:r>
              <a:rPr lang="en-US" dirty="0" smtClean="0"/>
              <a:t> </a:t>
            </a:r>
            <a:r>
              <a:rPr lang="en-US" dirty="0" err="1" smtClean="0"/>
              <a:t>Bikeshare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" y="1280795"/>
            <a:ext cx="9144000" cy="55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Dockless</a:t>
            </a:r>
            <a:r>
              <a:rPr lang="en-US" dirty="0" smtClean="0"/>
              <a:t> Problems Can Remain</a:t>
            </a:r>
            <a:br>
              <a:rPr lang="en-US" dirty="0" smtClean="0"/>
            </a:br>
            <a:r>
              <a:rPr lang="en-US" dirty="0" smtClean="0"/>
              <a:t>with e-Scooters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4648200" cy="4525963"/>
          </a:xfrm>
        </p:spPr>
        <p:txBody>
          <a:bodyPr/>
          <a:lstStyle/>
          <a:p>
            <a:r>
              <a:rPr lang="en-US" dirty="0" smtClean="0"/>
              <a:t>Everywhere means anywhere</a:t>
            </a:r>
          </a:p>
          <a:p>
            <a:r>
              <a:rPr lang="en-US" dirty="0" smtClean="0"/>
              <a:t>Municipalities allowing several vendors</a:t>
            </a:r>
          </a:p>
          <a:p>
            <a:r>
              <a:rPr lang="en-US" dirty="0" smtClean="0"/>
              <a:t>Uninvited</a:t>
            </a:r>
          </a:p>
          <a:p>
            <a:r>
              <a:rPr lang="en-US" dirty="0" smtClean="0"/>
              <a:t>Pulling out without notice/permission</a:t>
            </a:r>
          </a:p>
          <a:p>
            <a:r>
              <a:rPr lang="en-US" dirty="0" smtClean="0"/>
              <a:t>Funding not sustainable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16667"/>
          <a:stretch/>
        </p:blipFill>
        <p:spPr>
          <a:xfrm>
            <a:off x="5089556" y="2133600"/>
            <a:ext cx="3970455" cy="348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 Timeline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536961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2010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741152" y="2944222"/>
            <a:ext cx="0" cy="7425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4724" y="3092519"/>
            <a:ext cx="1476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Capitol </a:t>
            </a:r>
            <a:r>
              <a:rPr lang="en-US" sz="1400" b="1" dirty="0" err="1" smtClean="0"/>
              <a:t>Bikeshare</a:t>
            </a:r>
            <a:endParaRPr lang="en-US" sz="1400" b="1" dirty="0" smtClean="0"/>
          </a:p>
          <a:p>
            <a:pPr algn="ctr"/>
            <a:r>
              <a:rPr lang="en-US" sz="1400" dirty="0" smtClean="0"/>
              <a:t>Washington DC</a:t>
            </a:r>
            <a:endParaRPr lang="en-US" sz="1400" i="1" dirty="0" smtClean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4663116" y="451056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20866" y="3665059"/>
            <a:ext cx="614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38816" y="3665059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320627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104293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895600" y="3886200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2013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3679266" y="3884865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4470053" y="3884153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5239807" y="3890716"/>
            <a:ext cx="765561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023473" y="3890716"/>
            <a:ext cx="765561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814612" y="3890716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7594302" y="3890933"/>
            <a:ext cx="765561" cy="30458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919741" y="422800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98128" y="4415930"/>
            <a:ext cx="1443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Nice Ride</a:t>
            </a:r>
          </a:p>
          <a:p>
            <a:pPr algn="ctr"/>
            <a:r>
              <a:rPr lang="en-US" sz="1400" dirty="0" smtClean="0"/>
              <a:t>Minneapolis, MN</a:t>
            </a:r>
            <a:endParaRPr lang="en-US" sz="1400" i="1" dirty="0" smtClean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1119816" y="366306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1119816" y="2945182"/>
            <a:ext cx="626924" cy="56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1703407" y="4204001"/>
            <a:ext cx="8536" cy="12842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23975" y="2216391"/>
            <a:ext cx="991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B-Cycle</a:t>
            </a:r>
          </a:p>
          <a:p>
            <a:pPr algn="ctr"/>
            <a:r>
              <a:rPr lang="en-US" sz="1400" dirty="0" smtClean="0"/>
              <a:t>Denver, CO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8350" y="5494152"/>
            <a:ext cx="2070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Hubway</a:t>
            </a:r>
            <a:r>
              <a:rPr lang="en-US" sz="1400" b="1" dirty="0" smtClean="0"/>
              <a:t> (now </a:t>
            </a:r>
            <a:r>
              <a:rPr lang="en-US" sz="1400" b="1" dirty="0" err="1" smtClean="0"/>
              <a:t>BLUEbikes</a:t>
            </a:r>
            <a:r>
              <a:rPr lang="en-US" sz="1400" b="1" dirty="0" smtClean="0"/>
              <a:t>)</a:t>
            </a:r>
          </a:p>
          <a:p>
            <a:pPr algn="ctr"/>
            <a:r>
              <a:rPr lang="en-US" sz="1400" dirty="0" smtClean="0"/>
              <a:t>Boston, MA</a:t>
            </a:r>
            <a:endParaRPr lang="en-US" sz="1400" i="1" dirty="0" smtClean="0"/>
          </a:p>
        </p:txBody>
      </p:sp>
      <p:cxnSp>
        <p:nvCxnSpPr>
          <p:cNvPr id="61" name="Straight Connector 60"/>
          <p:cNvCxnSpPr/>
          <p:nvPr/>
        </p:nvCxnSpPr>
        <p:spPr>
          <a:xfrm>
            <a:off x="1119816" y="2723216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2806316" y="2825305"/>
            <a:ext cx="957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Divvy</a:t>
            </a:r>
          </a:p>
          <a:p>
            <a:pPr algn="ctr"/>
            <a:r>
              <a:rPr lang="en-US" sz="1400" dirty="0" smtClean="0"/>
              <a:t>Chicago, IL</a:t>
            </a:r>
            <a:endParaRPr lang="en-US" sz="1400" i="1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2705490" y="4472576"/>
            <a:ext cx="115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New York, NY</a:t>
            </a:r>
            <a:endParaRPr lang="en-US" sz="1400" i="1" dirty="0" smtClean="0"/>
          </a:p>
        </p:txBody>
      </p:sp>
      <p:sp>
        <p:nvSpPr>
          <p:cNvPr id="65" name="TextBox 64"/>
          <p:cNvSpPr txBox="1"/>
          <p:nvPr/>
        </p:nvSpPr>
        <p:spPr>
          <a:xfrm>
            <a:off x="5107371" y="2132808"/>
            <a:ext cx="25977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2017</a:t>
            </a:r>
          </a:p>
          <a:p>
            <a:pPr algn="ctr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Dockless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Bikeshare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Boom</a:t>
            </a:r>
            <a:endParaRPr lang="en-US" sz="2800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77416" y="2962526"/>
            <a:ext cx="108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Small ball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3679266" y="3579901"/>
            <a:ext cx="2300432" cy="64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79264" y="3586315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983213" y="3586315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818591" y="3358664"/>
            <a:ext cx="0" cy="22765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3278380" y="3348525"/>
            <a:ext cx="6817" cy="518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285836" y="4222455"/>
            <a:ext cx="0" cy="2276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008735" y="4427027"/>
            <a:ext cx="23773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2018</a:t>
            </a:r>
          </a:p>
          <a:p>
            <a:pPr algn="ctr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Dockless</a:t>
            </a: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Bikeshare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Bust</a:t>
            </a:r>
            <a:endParaRPr lang="en-US" sz="2800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52728" y="2498561"/>
            <a:ext cx="265842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2018</a:t>
            </a:r>
          </a:p>
          <a:p>
            <a:pPr algn="ctr"/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e-scooter BOOM</a:t>
            </a:r>
            <a:endParaRPr lang="en-US" sz="2800" b="1" i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4974248" y="4543351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935839" y="5171952"/>
            <a:ext cx="893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Citi Bike</a:t>
            </a:r>
          </a:p>
          <a:p>
            <a:pPr algn="ctr"/>
            <a:r>
              <a:rPr lang="en-US" sz="1400" dirty="0" smtClean="0"/>
              <a:t>Miami, FL</a:t>
            </a:r>
            <a:endParaRPr lang="en-US" sz="1400" i="1" dirty="0" smtClean="0"/>
          </a:p>
        </p:txBody>
      </p:sp>
      <p:cxnSp>
        <p:nvCxnSpPr>
          <p:cNvPr id="56" name="Straight Connector 55"/>
          <p:cNvCxnSpPr>
            <a:stCxn id="52" idx="0"/>
          </p:cNvCxnSpPr>
          <p:nvPr/>
        </p:nvCxnSpPr>
        <p:spPr>
          <a:xfrm flipH="1" flipV="1">
            <a:off x="4373179" y="4222455"/>
            <a:ext cx="9257" cy="9494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219600" y="4426810"/>
            <a:ext cx="20519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2018</a:t>
            </a:r>
          </a:p>
          <a:p>
            <a:pPr algn="ctr"/>
            <a:r>
              <a:rPr lang="en-US" sz="2800" b="1" dirty="0" smtClean="0"/>
              <a:t>e-bike boom</a:t>
            </a: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73297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44" grpId="0"/>
      <p:bldP spid="49" grpId="0"/>
      <p:bldP spid="52" grpId="0"/>
      <p:bldP spid="5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Pedal-Assist Bike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5375"/>
            <a:ext cx="8229600" cy="4525963"/>
          </a:xfrm>
        </p:spPr>
        <p:txBody>
          <a:bodyPr/>
          <a:lstStyle/>
          <a:p>
            <a:r>
              <a:rPr lang="en-US" dirty="0" smtClean="0"/>
              <a:t>Removes barriers</a:t>
            </a:r>
          </a:p>
          <a:p>
            <a:pPr lvl="1"/>
            <a:r>
              <a:rPr lang="en-US" dirty="0" smtClean="0"/>
              <a:t>Physical fitness</a:t>
            </a:r>
          </a:p>
          <a:p>
            <a:pPr lvl="1"/>
            <a:r>
              <a:rPr lang="en-US" dirty="0" smtClean="0"/>
              <a:t>Sweat-free</a:t>
            </a:r>
          </a:p>
          <a:p>
            <a:r>
              <a:rPr lang="en-US" dirty="0" smtClean="0"/>
              <a:t>Fun!</a:t>
            </a:r>
          </a:p>
          <a:p>
            <a:r>
              <a:rPr lang="en-US" dirty="0" smtClean="0"/>
              <a:t>Greater Ridership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280780"/>
            <a:ext cx="7351792" cy="255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8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4116672" cy="670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48001"/>
            <a:ext cx="4912072" cy="3675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2"/>
          <a:stretch/>
        </p:blipFill>
        <p:spPr>
          <a:xfrm>
            <a:off x="762000" y="246497"/>
            <a:ext cx="3743780" cy="266700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905000" y="2438400"/>
            <a:ext cx="1447800" cy="609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5800" y="4038600"/>
            <a:ext cx="881000" cy="6096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7"/>
            <a:endCxn id="9" idx="3"/>
          </p:cNvCxnSpPr>
          <p:nvPr/>
        </p:nvCxnSpPr>
        <p:spPr>
          <a:xfrm flipV="1">
            <a:off x="937781" y="2958727"/>
            <a:ext cx="1179244" cy="1169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4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Arkansas and shared mobility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600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Arkansas Timeline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782" y="3896008"/>
            <a:ext cx="2674644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2017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680805" y="4424705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366674" y="2282165"/>
            <a:ext cx="12309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Gotcha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Smart </a:t>
            </a:r>
            <a:r>
              <a:rPr lang="en-US" sz="1200" b="1" dirty="0" err="1" smtClean="0"/>
              <a:t>Bikeshare</a:t>
            </a:r>
            <a:endParaRPr lang="en-US" sz="1200" b="1" dirty="0" smtClean="0"/>
          </a:p>
          <a:p>
            <a:pPr algn="ctr"/>
            <a:r>
              <a:rPr lang="en-US" sz="1200" dirty="0" smtClean="0"/>
              <a:t>North Little Rock</a:t>
            </a:r>
          </a:p>
          <a:p>
            <a:pPr algn="ctr"/>
            <a:r>
              <a:rPr lang="en-US" sz="1200" i="1" dirty="0" smtClean="0"/>
              <a:t>June 2019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695426" y="3894453"/>
            <a:ext cx="3140776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5836202" y="3892898"/>
            <a:ext cx="1530472" cy="30480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195606" y="5898259"/>
            <a:ext cx="1713461" cy="62297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SPIN </a:t>
            </a:r>
            <a:r>
              <a:rPr lang="en-US" sz="1200" b="1" dirty="0" err="1" smtClean="0"/>
              <a:t>dockless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bikeshare</a:t>
            </a:r>
            <a:endParaRPr lang="en-US" sz="1200" b="1" dirty="0" smtClean="0"/>
          </a:p>
          <a:p>
            <a:pPr algn="ctr"/>
            <a:r>
              <a:rPr lang="en-US" sz="1200" dirty="0" smtClean="0"/>
              <a:t>UALR</a:t>
            </a:r>
          </a:p>
          <a:p>
            <a:pPr algn="ctr"/>
            <a:r>
              <a:rPr lang="en-US" sz="1200" dirty="0" smtClean="0"/>
              <a:t>Feb.-Aug. 2018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>
          <a:xfrm>
            <a:off x="2220035" y="5188967"/>
            <a:ext cx="2275765" cy="62297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Lime </a:t>
            </a:r>
            <a:r>
              <a:rPr lang="en-US" sz="1200" b="1" dirty="0" err="1" smtClean="0"/>
              <a:t>dockless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bikeshare</a:t>
            </a:r>
            <a:endParaRPr lang="en-US" sz="1200" b="1" dirty="0" smtClean="0"/>
          </a:p>
          <a:p>
            <a:pPr algn="ctr"/>
            <a:r>
              <a:rPr lang="en-US" sz="1200" dirty="0" smtClean="0"/>
              <a:t>ASU - Jonesboro</a:t>
            </a:r>
          </a:p>
          <a:p>
            <a:pPr algn="ctr"/>
            <a:r>
              <a:rPr lang="en-US" sz="1200" dirty="0" smtClean="0"/>
              <a:t>October 2017-July 2018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>
          <a:xfrm>
            <a:off x="4655862" y="1621236"/>
            <a:ext cx="2710812" cy="6229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Fayetteville </a:t>
            </a:r>
            <a:r>
              <a:rPr lang="en-US" sz="1200" b="1" dirty="0" err="1" smtClean="0">
                <a:solidFill>
                  <a:schemeClr val="tx1"/>
                </a:solidFill>
              </a:rPr>
              <a:t>Bikeshare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VeoRide</a:t>
            </a:r>
            <a:r>
              <a:rPr lang="en-US" sz="1200" dirty="0" smtClean="0">
                <a:solidFill>
                  <a:schemeClr val="tx1"/>
                </a:solidFill>
              </a:rPr>
              <a:t> – </a:t>
            </a:r>
            <a:r>
              <a:rPr lang="en-US" sz="1200" dirty="0" err="1" smtClean="0">
                <a:solidFill>
                  <a:schemeClr val="tx1"/>
                </a:solidFill>
              </a:rPr>
              <a:t>dockless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bikeshare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Sept. 2018-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874875" y="609600"/>
            <a:ext cx="1491799" cy="9622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Mule Rides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SAU – </a:t>
            </a:r>
            <a:r>
              <a:rPr lang="en-US" sz="1200" dirty="0" smtClean="0">
                <a:solidFill>
                  <a:schemeClr val="tx1"/>
                </a:solidFill>
              </a:rPr>
              <a:t>Magnolia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Gotcha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US" sz="1200" dirty="0" smtClean="0">
                <a:solidFill>
                  <a:schemeClr val="tx1"/>
                </a:solidFill>
              </a:rPr>
              <a:t>mart </a:t>
            </a:r>
            <a:r>
              <a:rPr lang="en-US" sz="1200" dirty="0" err="1">
                <a:solidFill>
                  <a:schemeClr val="tx1"/>
                </a:solidFill>
              </a:rPr>
              <a:t>b</a:t>
            </a:r>
            <a:r>
              <a:rPr lang="en-US" sz="1200" dirty="0" err="1" smtClean="0">
                <a:solidFill>
                  <a:schemeClr val="tx1"/>
                </a:solidFill>
              </a:rPr>
              <a:t>ikeshare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Feb. 2019-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836202" y="6005606"/>
            <a:ext cx="2524190" cy="62297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Lime e-Scooters</a:t>
            </a:r>
          </a:p>
          <a:p>
            <a:pPr algn="ctr"/>
            <a:r>
              <a:rPr lang="en-US" sz="1200" dirty="0" smtClean="0"/>
              <a:t>Little Rock</a:t>
            </a:r>
          </a:p>
          <a:p>
            <a:pPr algn="ctr"/>
            <a:r>
              <a:rPr lang="en-US" sz="1200" dirty="0" smtClean="0"/>
              <a:t>Dec. 2018-Sept. 2019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>
          <a:xfrm>
            <a:off x="4655862" y="3171264"/>
            <a:ext cx="2710812" cy="6229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ASU – Jonesboro</a:t>
            </a:r>
          </a:p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VeoRide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– </a:t>
            </a:r>
            <a:r>
              <a:rPr lang="en-US" sz="1200" dirty="0" err="1">
                <a:solidFill>
                  <a:schemeClr val="tx1"/>
                </a:solidFill>
              </a:rPr>
              <a:t>dockless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bikeshare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Aug. 2018-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32807" y="2309874"/>
            <a:ext cx="1733867" cy="7621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VeoRide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200" dirty="0" err="1" smtClean="0">
                <a:solidFill>
                  <a:schemeClr val="tx1"/>
                </a:solidFill>
              </a:rPr>
              <a:t>dockless</a:t>
            </a:r>
            <a:r>
              <a:rPr lang="en-US" sz="1200" dirty="0" smtClean="0">
                <a:solidFill>
                  <a:schemeClr val="tx1"/>
                </a:solidFill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</a:rPr>
              <a:t>bikeshare</a:t>
            </a:r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UA Little Rock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Nov. 2018-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655862" y="4262751"/>
            <a:ext cx="1180340" cy="823056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Bird e-scooters</a:t>
            </a:r>
            <a:r>
              <a:rPr lang="en-US" sz="1200" dirty="0" smtClean="0">
                <a:solidFill>
                  <a:schemeClr val="bg1"/>
                </a:solidFill>
              </a:rPr>
              <a:t/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Arkansas Tech - Russellville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Sept.-Dec. 2018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19725" y="3105683"/>
            <a:ext cx="12206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err="1" smtClean="0"/>
              <a:t>Gotcha</a:t>
            </a:r>
            <a:r>
              <a:rPr lang="en-US" sz="1200" b="1" dirty="0" smtClean="0"/>
              <a:t>/Bantam</a:t>
            </a:r>
          </a:p>
          <a:p>
            <a:pPr algn="ctr"/>
            <a:r>
              <a:rPr lang="en-US" sz="1200" b="1" dirty="0" smtClean="0"/>
              <a:t>Smart </a:t>
            </a:r>
            <a:r>
              <a:rPr lang="en-US" sz="1200" b="1" dirty="0" err="1" smtClean="0"/>
              <a:t>Bikeshare</a:t>
            </a:r>
            <a:endParaRPr lang="en-US" sz="1200" b="1" dirty="0" smtClean="0"/>
          </a:p>
          <a:p>
            <a:pPr algn="ctr"/>
            <a:r>
              <a:rPr lang="en-US" sz="1200" dirty="0" smtClean="0"/>
              <a:t>Little Rock</a:t>
            </a:r>
          </a:p>
          <a:p>
            <a:pPr algn="ctr"/>
            <a:r>
              <a:rPr lang="en-US" sz="1200" i="1" dirty="0" smtClean="0"/>
              <a:t>Fall 2019</a:t>
            </a:r>
          </a:p>
        </p:txBody>
      </p:sp>
    </p:spTree>
    <p:extLst>
      <p:ext uri="{BB962C8B-B14F-4D97-AF65-F5344CB8AC3E}">
        <p14:creationId xmlns:p14="http://schemas.microsoft.com/office/powerpoint/2010/main" val="38286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Shared </a:t>
            </a:r>
            <a:r>
              <a:rPr lang="en-US" dirty="0" err="1" smtClean="0"/>
              <a:t>Micromobility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Vitality – Millennials</a:t>
            </a:r>
          </a:p>
          <a:p>
            <a:r>
              <a:rPr lang="en-US" dirty="0" smtClean="0"/>
              <a:t>Transportation equity</a:t>
            </a:r>
          </a:p>
          <a:p>
            <a:r>
              <a:rPr lang="en-US" dirty="0" smtClean="0"/>
              <a:t>Parking</a:t>
            </a:r>
          </a:p>
          <a:p>
            <a:r>
              <a:rPr lang="en-US" dirty="0" smtClean="0"/>
              <a:t>Sustainability</a:t>
            </a:r>
          </a:p>
          <a:p>
            <a:r>
              <a:rPr lang="en-US" dirty="0" smtClean="0"/>
              <a:t>Public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8081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</a:t>
            </a:r>
            <a:r>
              <a:rPr lang="en-US" dirty="0" err="1" smtClean="0"/>
              <a:t>bikeshare</a:t>
            </a:r>
            <a:r>
              <a:rPr lang="en-US" dirty="0" smtClean="0"/>
              <a:t>/e-scooters right for my </a:t>
            </a:r>
            <a:r>
              <a:rPr lang="en-US" dirty="0" err="1" smtClean="0"/>
              <a:t>arkansas</a:t>
            </a:r>
            <a:r>
              <a:rPr lang="en-US" dirty="0" smtClean="0"/>
              <a:t> community?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if so, what type of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8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 trying to 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dirty="0" smtClean="0"/>
              <a:t>Transportation equity?</a:t>
            </a:r>
          </a:p>
          <a:p>
            <a:r>
              <a:rPr lang="en-US" dirty="0" smtClean="0"/>
              <a:t>Health?</a:t>
            </a:r>
          </a:p>
          <a:p>
            <a:r>
              <a:rPr lang="en-US" dirty="0" smtClean="0"/>
              <a:t>Fun/Livable Community?</a:t>
            </a:r>
          </a:p>
          <a:p>
            <a:r>
              <a:rPr lang="en-US" dirty="0" smtClean="0"/>
              <a:t>Sustainability?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2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…Not Bike Rental</a:t>
            </a:r>
            <a:endParaRPr lang="en-US" dirty="0"/>
          </a:p>
        </p:txBody>
      </p:sp>
      <p:pic>
        <p:nvPicPr>
          <p:cNvPr id="1028" name="Picture 4" descr="https://scontent.cdninstagram.com/vp/a43c3a1545af61b72e835e840f77c61c/5D930FC7/t51.2885-15/sh0.08/e35/s640x640/53109505_627458587681017_6656310780603252559_n.jpg?_nc_ht=scontent.cdninstagram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5257799" cy="5257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019800" y="3124200"/>
            <a:ext cx="255632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dirty="0" smtClean="0"/>
              <a:t>For bike rental, you </a:t>
            </a:r>
            <a:r>
              <a:rPr lang="en-US" sz="3200" dirty="0"/>
              <a:t>w</a:t>
            </a:r>
            <a:r>
              <a:rPr lang="en-US" sz="3200" dirty="0" smtClean="0"/>
              <a:t>alk into a brick and mortar shop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315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among Equipment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Equipment is Right for You?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6026093"/>
            <a:ext cx="6460416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Want wide usage, low learning curve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9298" y="3167519"/>
            <a:ext cx="180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Pedal-assist bikes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09240" y="5481873"/>
            <a:ext cx="170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Traditional bikes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70" y="1780216"/>
            <a:ext cx="2415267" cy="15112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7077" y="3272745"/>
            <a:ext cx="117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e-Scooters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20973" y="5445018"/>
            <a:ext cx="717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Trikes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0" name="AutoShape 2" descr="Image result for shared micromobility"/>
          <p:cNvSpPr>
            <a:spLocks noChangeAspect="1" noChangeArrowheads="1"/>
          </p:cNvSpPr>
          <p:nvPr/>
        </p:nvSpPr>
        <p:spPr bwMode="auto">
          <a:xfrm>
            <a:off x="155575" y="-1150938"/>
            <a:ext cx="4286250" cy="2409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shared micromobility"/>
          <p:cNvSpPr>
            <a:spLocks noChangeAspect="1" noChangeArrowheads="1"/>
          </p:cNvSpPr>
          <p:nvPr/>
        </p:nvSpPr>
        <p:spPr bwMode="auto">
          <a:xfrm>
            <a:off x="155575" y="-1150938"/>
            <a:ext cx="4286250" cy="2409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shared micromobility"/>
          <p:cNvSpPr>
            <a:spLocks noChangeAspect="1" noChangeArrowheads="1"/>
          </p:cNvSpPr>
          <p:nvPr/>
        </p:nvSpPr>
        <p:spPr bwMode="auto">
          <a:xfrm>
            <a:off x="155575" y="-1150938"/>
            <a:ext cx="4286250" cy="2409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Image result for shared micromobility"/>
          <p:cNvSpPr>
            <a:spLocks noChangeAspect="1" noChangeArrowheads="1"/>
          </p:cNvSpPr>
          <p:nvPr/>
        </p:nvSpPr>
        <p:spPr bwMode="auto">
          <a:xfrm>
            <a:off x="155575" y="-1150938"/>
            <a:ext cx="4286250" cy="2409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AutoShape 10" descr="Image result for shared micromobility"/>
          <p:cNvSpPr>
            <a:spLocks noChangeAspect="1" noChangeArrowheads="1"/>
          </p:cNvSpPr>
          <p:nvPr/>
        </p:nvSpPr>
        <p:spPr bwMode="auto">
          <a:xfrm>
            <a:off x="155575" y="-1150938"/>
            <a:ext cx="4286250" cy="2409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AutoShape 12" descr="https://images.fastcompany.net/image/upload/w_596,c_limit,q_auto:best,f_auto/wp-cms/uploads/2019/03/i-1-90317525-anytime-this-electric-trike-might-just-be-the-future-of-car-free-mobility.jpg"/>
          <p:cNvSpPr>
            <a:spLocks noChangeAspect="1" noChangeArrowheads="1"/>
          </p:cNvSpPr>
          <p:nvPr/>
        </p:nvSpPr>
        <p:spPr bwMode="auto">
          <a:xfrm>
            <a:off x="155575" y="-1347788"/>
            <a:ext cx="5000625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AutoShape 14" descr="https://images.fastcompany.net/image/upload/w_596,c_limit,q_auto:best,f_auto/wp-cms/uploads/2019/03/i-1-90317525-anytime-this-electric-trike-might-just-be-the-future-of-car-free-mobility.jpg"/>
          <p:cNvSpPr>
            <a:spLocks noChangeAspect="1" noChangeArrowheads="1"/>
          </p:cNvSpPr>
          <p:nvPr/>
        </p:nvSpPr>
        <p:spPr bwMode="auto">
          <a:xfrm>
            <a:off x="155575" y="-1347788"/>
            <a:ext cx="5000625" cy="2809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1378" y="4090370"/>
            <a:ext cx="2292621" cy="140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5442344" y="3192146"/>
            <a:ext cx="1227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Pogo Sticks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87" name="Picture 19" descr="Image result for shared micromobili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1479" y="1846248"/>
            <a:ext cx="1934123" cy="1426497"/>
          </a:xfrm>
          <a:prstGeom prst="rect">
            <a:avLst/>
          </a:prstGeom>
          <a:noFill/>
        </p:spPr>
      </p:pic>
      <p:pic>
        <p:nvPicPr>
          <p:cNvPr id="7189" name="Picture 21" descr="Razor Eco Boost Scoo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320" y="3939420"/>
            <a:ext cx="1658520" cy="174120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45920" y="5463420"/>
            <a:ext cx="1274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Sit Scooters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91" name="Picture 23" descr="Image result for pedal-assist bikeshar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28" y="1732762"/>
            <a:ext cx="2236272" cy="1489473"/>
          </a:xfrm>
          <a:prstGeom prst="rect">
            <a:avLst/>
          </a:prstGeom>
          <a:noFill/>
        </p:spPr>
      </p:pic>
      <p:pic>
        <p:nvPicPr>
          <p:cNvPr id="7193" name="Picture 25" descr="Image result for bcycl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4440" y="4034073"/>
            <a:ext cx="2057400" cy="1514581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33" y="4061309"/>
            <a:ext cx="2436295" cy="152268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850837" y="5484539"/>
            <a:ext cx="137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Fat tire bikes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016" y="1920128"/>
            <a:ext cx="1918103" cy="12787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415117" y="3222235"/>
            <a:ext cx="128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Two-person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Equipment is Right for You?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303997"/>
            <a:ext cx="4040188" cy="639762"/>
          </a:xfrm>
        </p:spPr>
        <p:txBody>
          <a:bodyPr/>
          <a:lstStyle/>
          <a:p>
            <a:r>
              <a:rPr lang="en-US" dirty="0" smtClean="0"/>
              <a:t>Bikes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3759"/>
            <a:ext cx="4040188" cy="3951288"/>
          </a:xfrm>
        </p:spPr>
        <p:txBody>
          <a:bodyPr/>
          <a:lstStyle/>
          <a:p>
            <a:r>
              <a:rPr lang="en-US" dirty="0" smtClean="0"/>
              <a:t>More established</a:t>
            </a:r>
          </a:p>
          <a:p>
            <a:r>
              <a:rPr lang="en-US" dirty="0" smtClean="0"/>
              <a:t>Users know where to ride them more intuitively</a:t>
            </a:r>
          </a:p>
          <a:p>
            <a:r>
              <a:rPr lang="en-US" dirty="0" smtClean="0"/>
              <a:t>Used for longer trips</a:t>
            </a:r>
          </a:p>
          <a:p>
            <a:r>
              <a:rPr lang="en-US" dirty="0" smtClean="0"/>
              <a:t>Easier to find docked option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303997"/>
            <a:ext cx="4041775" cy="639762"/>
          </a:xfrm>
        </p:spPr>
        <p:txBody>
          <a:bodyPr/>
          <a:lstStyle/>
          <a:p>
            <a:r>
              <a:rPr lang="en-US" dirty="0" smtClean="0"/>
              <a:t>e-Scooters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943759"/>
            <a:ext cx="4041775" cy="3951288"/>
          </a:xfrm>
        </p:spPr>
        <p:txBody>
          <a:bodyPr/>
          <a:lstStyle/>
          <a:p>
            <a:r>
              <a:rPr lang="en-US" dirty="0" smtClean="0"/>
              <a:t>A LOT of use in 2018/2019</a:t>
            </a:r>
          </a:p>
          <a:p>
            <a:r>
              <a:rPr lang="en-US" dirty="0" smtClean="0"/>
              <a:t>Smaller parking footprint</a:t>
            </a:r>
          </a:p>
          <a:p>
            <a:r>
              <a:rPr lang="en-US" dirty="0"/>
              <a:t>E</a:t>
            </a:r>
            <a:r>
              <a:rPr lang="en-US" dirty="0" smtClean="0"/>
              <a:t>asier to find smaller town  or campus provider?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17639"/>
            <a:ext cx="3505200" cy="2190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610134"/>
            <a:ext cx="2514600" cy="194739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Equipment Right for You?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90800"/>
            <a:ext cx="4040188" cy="639762"/>
          </a:xfrm>
        </p:spPr>
        <p:txBody>
          <a:bodyPr/>
          <a:lstStyle/>
          <a:p>
            <a:r>
              <a:rPr lang="en-US" dirty="0" smtClean="0"/>
              <a:t>Docked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24200"/>
            <a:ext cx="4040188" cy="3951288"/>
          </a:xfrm>
        </p:spPr>
        <p:txBody>
          <a:bodyPr/>
          <a:lstStyle/>
          <a:p>
            <a:r>
              <a:rPr lang="en-US" dirty="0" smtClean="0"/>
              <a:t>Orderly</a:t>
            </a:r>
          </a:p>
          <a:p>
            <a:r>
              <a:rPr lang="en-US" dirty="0" smtClean="0"/>
              <a:t>Distributed predictably</a:t>
            </a:r>
          </a:p>
          <a:p>
            <a:r>
              <a:rPr lang="en-US" dirty="0" smtClean="0"/>
              <a:t>More easily managed</a:t>
            </a:r>
          </a:p>
          <a:p>
            <a:pPr lvl="1"/>
            <a:r>
              <a:rPr lang="en-US" dirty="0" smtClean="0"/>
              <a:t>Fewer parking complaints</a:t>
            </a:r>
          </a:p>
          <a:p>
            <a:pPr lvl="1"/>
            <a:r>
              <a:rPr lang="en-US" dirty="0" smtClean="0"/>
              <a:t>Easier to swap batteries</a:t>
            </a:r>
          </a:p>
          <a:p>
            <a:r>
              <a:rPr lang="en-US" dirty="0" smtClean="0"/>
              <a:t>Less disruption</a:t>
            </a:r>
          </a:p>
          <a:p>
            <a:r>
              <a:rPr lang="en-US" dirty="0" smtClean="0"/>
              <a:t>Requires fewer units to function</a:t>
            </a:r>
          </a:p>
          <a:p>
            <a:r>
              <a:rPr lang="en-US" dirty="0" smtClean="0"/>
              <a:t>Can expand bike parking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4008" y="2619469"/>
            <a:ext cx="2365375" cy="639762"/>
          </a:xfrm>
        </p:spPr>
        <p:txBody>
          <a:bodyPr/>
          <a:lstStyle/>
          <a:p>
            <a:r>
              <a:rPr lang="en-US" dirty="0" err="1" smtClean="0"/>
              <a:t>Dockless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7589" y="3185319"/>
            <a:ext cx="4041775" cy="3951288"/>
          </a:xfrm>
        </p:spPr>
        <p:txBody>
          <a:bodyPr/>
          <a:lstStyle/>
          <a:p>
            <a:r>
              <a:rPr lang="en-US" dirty="0" smtClean="0"/>
              <a:t>Greater immediate coverage area</a:t>
            </a:r>
          </a:p>
          <a:p>
            <a:r>
              <a:rPr lang="en-US" dirty="0" smtClean="0"/>
              <a:t>Distributes on-demand in real-time</a:t>
            </a:r>
          </a:p>
          <a:p>
            <a:r>
              <a:rPr lang="en-US" dirty="0" smtClean="0"/>
              <a:t>More immediate equity solution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32881"/>
            <a:ext cx="2438400" cy="15701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19200"/>
            <a:ext cx="3709657" cy="148386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What Equipment Right for You?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107" y="2601379"/>
            <a:ext cx="4040188" cy="639762"/>
          </a:xfrm>
        </p:spPr>
        <p:txBody>
          <a:bodyPr/>
          <a:lstStyle/>
          <a:p>
            <a:r>
              <a:rPr lang="en-US" dirty="0" smtClean="0"/>
              <a:t>Traditional Bike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107" y="3134779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Equipment cheaper</a:t>
            </a:r>
          </a:p>
          <a:p>
            <a:r>
              <a:rPr lang="en-US" dirty="0" smtClean="0"/>
              <a:t>Operations cheaper</a:t>
            </a:r>
          </a:p>
          <a:p>
            <a:pPr lvl="1"/>
            <a:r>
              <a:rPr lang="en-US" dirty="0" smtClean="0"/>
              <a:t>No staff required to swap and charge batteries</a:t>
            </a:r>
          </a:p>
          <a:p>
            <a:r>
              <a:rPr lang="en-US" dirty="0" smtClean="0"/>
              <a:t>User fees cheaper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590800"/>
            <a:ext cx="2365375" cy="639762"/>
          </a:xfrm>
        </p:spPr>
        <p:txBody>
          <a:bodyPr/>
          <a:lstStyle/>
          <a:p>
            <a:r>
              <a:rPr lang="en-US" dirty="0" smtClean="0"/>
              <a:t>Pedal-Assist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3896" y="3195898"/>
            <a:ext cx="4041775" cy="3951288"/>
          </a:xfrm>
        </p:spPr>
        <p:txBody>
          <a:bodyPr/>
          <a:lstStyle/>
          <a:p>
            <a:r>
              <a:rPr lang="en-US" dirty="0" smtClean="0"/>
              <a:t>Fewer barriers to use</a:t>
            </a:r>
          </a:p>
          <a:p>
            <a:pPr lvl="1"/>
            <a:r>
              <a:rPr lang="en-US" dirty="0" smtClean="0"/>
              <a:t>Less physically fit</a:t>
            </a:r>
          </a:p>
          <a:p>
            <a:pPr lvl="1"/>
            <a:r>
              <a:rPr lang="en-US" dirty="0" smtClean="0"/>
              <a:t>Don’t overheat</a:t>
            </a:r>
          </a:p>
          <a:p>
            <a:r>
              <a:rPr lang="en-US" dirty="0" smtClean="0"/>
              <a:t>Better for hills</a:t>
            </a:r>
          </a:p>
          <a:p>
            <a:r>
              <a:rPr lang="en-US" dirty="0" smtClean="0"/>
              <a:t>Used 2-3x as much</a:t>
            </a:r>
          </a:p>
          <a:p>
            <a:r>
              <a:rPr lang="en-US" dirty="0" smtClean="0"/>
              <a:t>Fun!</a:t>
            </a:r>
          </a:p>
          <a:p>
            <a:r>
              <a:rPr lang="en-US" dirty="0" smtClean="0"/>
              <a:t>Less intimidating to ride with traffic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56485"/>
            <a:ext cx="4860807" cy="168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461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Multiple Platforms?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146" y="2936341"/>
            <a:ext cx="4040188" cy="639762"/>
          </a:xfrm>
        </p:spPr>
        <p:txBody>
          <a:bodyPr/>
          <a:lstStyle/>
          <a:p>
            <a:r>
              <a:rPr lang="en-US" dirty="0" smtClean="0"/>
              <a:t>One Platform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146" y="3469741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/>
              <a:t>L</a:t>
            </a:r>
            <a:r>
              <a:rPr lang="en-US" dirty="0" smtClean="0"/>
              <a:t>ess space</a:t>
            </a:r>
          </a:p>
          <a:p>
            <a:r>
              <a:rPr lang="en-US" dirty="0" smtClean="0"/>
              <a:t>Smaller user learning curve</a:t>
            </a:r>
          </a:p>
          <a:p>
            <a:r>
              <a:rPr lang="en-US" dirty="0" smtClean="0"/>
              <a:t>Less effort for municipality or campus?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39" y="2925762"/>
            <a:ext cx="26670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Multiple Platforms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3935" y="3530860"/>
            <a:ext cx="4041775" cy="3951288"/>
          </a:xfrm>
        </p:spPr>
        <p:txBody>
          <a:bodyPr/>
          <a:lstStyle/>
          <a:p>
            <a:r>
              <a:rPr lang="en-US" dirty="0" smtClean="0"/>
              <a:t>May attract more </a:t>
            </a:r>
            <a:r>
              <a:rPr lang="en-US" dirty="0" err="1" smtClean="0"/>
              <a:t>micromobility</a:t>
            </a:r>
            <a:r>
              <a:rPr lang="en-US" dirty="0" smtClean="0"/>
              <a:t> use overall</a:t>
            </a:r>
          </a:p>
          <a:p>
            <a:r>
              <a:rPr lang="en-US" dirty="0" smtClean="0"/>
              <a:t>Hedge bet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hase into one platform or the other depending on local demand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03" y="1562653"/>
            <a:ext cx="2133600" cy="1652337"/>
          </a:xfrm>
          <a:prstGeom prst="rect">
            <a:avLst/>
          </a:prstGeom>
        </p:spPr>
      </p:pic>
      <p:sp>
        <p:nvSpPr>
          <p:cNvPr id="8" name="AutoShape 4" descr="Image result for gotcha scooter share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00"/>
          <a:stretch/>
        </p:blipFill>
        <p:spPr>
          <a:xfrm>
            <a:off x="7086600" y="1469865"/>
            <a:ext cx="1447800" cy="16163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1494943"/>
            <a:ext cx="2133600" cy="165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161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Differences among vendors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39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Multiple Vendors?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2356738"/>
            <a:ext cx="4040188" cy="639762"/>
          </a:xfrm>
        </p:spPr>
        <p:txBody>
          <a:bodyPr/>
          <a:lstStyle/>
          <a:p>
            <a:r>
              <a:rPr lang="en-US" dirty="0" smtClean="0"/>
              <a:t>Single Vendor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2" y="2935381"/>
            <a:ext cx="4040188" cy="3951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RPF</a:t>
            </a:r>
          </a:p>
          <a:p>
            <a:r>
              <a:rPr lang="en-US" u="sng" dirty="0" smtClean="0"/>
              <a:t>Less</a:t>
            </a:r>
            <a:r>
              <a:rPr lang="en-US" dirty="0" smtClean="0"/>
              <a:t> equipment</a:t>
            </a:r>
          </a:p>
          <a:p>
            <a:pPr lvl="1"/>
            <a:r>
              <a:rPr lang="en-US" dirty="0" smtClean="0"/>
              <a:t>Competition incentivizes each vendor to dump many units onto City sidewalks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xternalizes the cost of clutter to City</a:t>
            </a:r>
          </a:p>
          <a:p>
            <a:r>
              <a:rPr lang="en-US" dirty="0" smtClean="0"/>
              <a:t>One app for users</a:t>
            </a:r>
          </a:p>
          <a:p>
            <a:r>
              <a:rPr lang="en-US" dirty="0" smtClean="0"/>
              <a:t>Fewer entities for City to handle</a:t>
            </a:r>
          </a:p>
          <a:p>
            <a:pPr lvl="1"/>
            <a:r>
              <a:rPr lang="en-US" dirty="0" smtClean="0"/>
              <a:t>Fewer contracts</a:t>
            </a:r>
          </a:p>
          <a:p>
            <a:pPr lvl="1"/>
            <a:r>
              <a:rPr lang="en-US" dirty="0" smtClean="0"/>
              <a:t>Fewer data sharing platforms</a:t>
            </a:r>
          </a:p>
          <a:p>
            <a:pPr lvl="1"/>
            <a:r>
              <a:rPr lang="en-US" dirty="0" smtClean="0"/>
              <a:t>Fewer vendors with whom to manage complaints</a:t>
            </a:r>
          </a:p>
          <a:p>
            <a:r>
              <a:rPr lang="en-US" dirty="0" smtClean="0"/>
              <a:t>Especially important if multiple platforms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2590800"/>
            <a:ext cx="2365375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Multiple Vendors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3896" y="3195898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RFQ</a:t>
            </a:r>
          </a:p>
          <a:p>
            <a:r>
              <a:rPr lang="en-US" dirty="0" smtClean="0"/>
              <a:t>Hedge bet</a:t>
            </a:r>
          </a:p>
          <a:p>
            <a:pPr lvl="1"/>
            <a:r>
              <a:rPr lang="en-US" dirty="0" smtClean="0"/>
              <a:t>One vendor doesn’t work out, pulls out of City, goes out of business, other vendors in place to continue </a:t>
            </a:r>
            <a:r>
              <a:rPr lang="en-US" dirty="0" err="1" smtClean="0"/>
              <a:t>micromobility</a:t>
            </a:r>
            <a:r>
              <a:rPr lang="en-US" dirty="0" smtClean="0"/>
              <a:t> uninterrupted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60405"/>
            <a:ext cx="3276600" cy="1720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60405"/>
            <a:ext cx="1964759" cy="14735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50964" y="5867400"/>
            <a:ext cx="409821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 would strongly recommend a single, exclusive vendor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402248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Dockless</a:t>
            </a:r>
            <a:r>
              <a:rPr lang="en-US" dirty="0" smtClean="0"/>
              <a:t> Vs. Partnership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Rental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124200"/>
            <a:ext cx="2971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Talk to a person</a:t>
            </a:r>
            <a:endParaRPr lang="en-US" dirty="0"/>
          </a:p>
        </p:txBody>
      </p:sp>
      <p:pic>
        <p:nvPicPr>
          <p:cNvPr id="16386" name="Picture 2" descr="https://scontent.cdninstagram.com/vp/7b14a44fcd3bc38958ff2c90ca4f8efa/5D9DF749/t51.2885-15/sh0.08/e35/s640x640/56890530_784299491963283_1104880822480473404_n.jpg?_nc_ht=scontent.cdninstagram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95400"/>
            <a:ext cx="53340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Who invited you?</a:t>
            </a:r>
          </a:p>
          <a:p>
            <a:pPr lvl="1"/>
            <a:r>
              <a:rPr lang="en-US" dirty="0" smtClean="0"/>
              <a:t>Dropping 100’s of bikes in Cities without their knowledge or permission</a:t>
            </a:r>
          </a:p>
          <a:p>
            <a:pPr lvl="1"/>
            <a:r>
              <a:rPr lang="en-US" dirty="0" smtClean="0"/>
              <a:t>Fighting to stay when Cities want them gone</a:t>
            </a:r>
          </a:p>
          <a:p>
            <a:r>
              <a:rPr lang="en-US" dirty="0" smtClean="0"/>
              <a:t>Funding not sustainable</a:t>
            </a:r>
          </a:p>
          <a:p>
            <a:pPr lvl="1"/>
            <a:r>
              <a:rPr lang="en-US" dirty="0" smtClean="0"/>
              <a:t>Incentive to plant flag in markets to be sold for market share</a:t>
            </a:r>
          </a:p>
          <a:p>
            <a:pPr lvl="1"/>
            <a:r>
              <a:rPr lang="en-US" dirty="0" smtClean="0"/>
              <a:t>Selling data</a:t>
            </a:r>
          </a:p>
          <a:p>
            <a:r>
              <a:rPr lang="en-US" dirty="0" smtClean="0"/>
              <a:t>Whose system is this</a:t>
            </a:r>
          </a:p>
          <a:p>
            <a:pPr lvl="1"/>
            <a:r>
              <a:rPr lang="en-US" dirty="0" smtClean="0"/>
              <a:t>Systems being removed from communities without their prior knowledge or consent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Don’t discount the value of your ROW</a:t>
            </a:r>
          </a:p>
          <a:p>
            <a:r>
              <a:rPr lang="en-US" dirty="0" smtClean="0"/>
              <a:t>Consider transportation system</a:t>
            </a:r>
          </a:p>
          <a:p>
            <a:pPr lvl="1"/>
            <a:r>
              <a:rPr lang="en-US" dirty="0" smtClean="0"/>
              <a:t>Would these need to be ridden on state highways</a:t>
            </a:r>
          </a:p>
          <a:p>
            <a:r>
              <a:rPr lang="en-US" dirty="0" smtClean="0"/>
              <a:t>Consider </a:t>
            </a:r>
            <a:r>
              <a:rPr lang="en-US" dirty="0" err="1" smtClean="0"/>
              <a:t>micromobility</a:t>
            </a:r>
            <a:r>
              <a:rPr lang="en-US" dirty="0" smtClean="0"/>
              <a:t> parking</a:t>
            </a:r>
          </a:p>
          <a:p>
            <a:r>
              <a:rPr lang="en-US" dirty="0" smtClean="0"/>
              <a:t>Consider public perception</a:t>
            </a:r>
          </a:p>
          <a:p>
            <a:r>
              <a:rPr lang="en-US" dirty="0" smtClean="0"/>
              <a:t>Talk to an expert</a:t>
            </a:r>
          </a:p>
          <a:p>
            <a:r>
              <a:rPr lang="en-US" dirty="0" smtClean="0"/>
              <a:t>Municipal staff capabilities</a:t>
            </a:r>
          </a:p>
          <a:p>
            <a:r>
              <a:rPr lang="en-US" dirty="0" smtClean="0"/>
              <a:t>Don’t open the door too widely</a:t>
            </a:r>
          </a:p>
        </p:txBody>
      </p:sp>
    </p:spTree>
    <p:extLst>
      <p:ext uri="{BB962C8B-B14F-4D97-AF65-F5344CB8AC3E}">
        <p14:creationId xmlns:p14="http://schemas.microsoft.com/office/powerpoint/2010/main" val="36924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08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65040" y="6096000"/>
            <a:ext cx="60198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Choose from a variety of bike types</a:t>
            </a:r>
            <a:endParaRPr lang="en-US" dirty="0"/>
          </a:p>
        </p:txBody>
      </p:sp>
      <p:sp>
        <p:nvSpPr>
          <p:cNvPr id="17410" name="AutoShape 2" descr="Cruis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Cruis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4" name="AutoShape 6" descr="Cruis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Cruis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8" name="AutoShape 10" descr="Cruis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0" name="AutoShape 12" descr="https://static.wixstatic.com/media/6e736a_99b9e2997f0e459c899749339b69789c~mv2.jpg/v1/crop/x_0,y_23,w_450,h_352/fill/w_460,h_360,al_c,lg_1,q_80/6e736a_99b9e2997f0e459c899749339b69789c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2" name="AutoShape 14" descr="https://static.wixstatic.com/media/6e736a_99b9e2997f0e459c899749339b69789c~mv2.jpg/v1/crop/x_0,y_23,w_450,h_352/fill/w_460,h_360,al_c,lg_1,q_80/6e736a_99b9e2997f0e459c899749339b69789c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4" name="AutoShape 16" descr="https://static.wixstatic.com/media/6e736a_99b9e2997f0e459c899749339b69789c~mv2.jpg/v1/crop/x_0,y_23,w_450,h_352/fill/w_460,h_360,al_c,lg_1,q_80/6e736a_99b9e2997f0e459c899749339b69789c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26" name="AutoShape 18" descr="https://static.wixstatic.com/media/6e736a_99b9e2997f0e459c899749339b69789c~mv2.jpg/v1/crop/x_0,y_23,w_450,h_352/fill/w_460,h_360,al_c,lg_1,q_80/6e736a_99b9e2997f0e459c899749339b69789c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28" name="Picture 20" descr="Cruis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" y="460514"/>
            <a:ext cx="2819399" cy="2206486"/>
          </a:xfrm>
          <a:prstGeom prst="rect">
            <a:avLst/>
          </a:prstGeom>
          <a:noFill/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685800" y="2590800"/>
            <a:ext cx="601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Comfort Hybrid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7432" name="Picture 24" descr="fuji_s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1" y="1676399"/>
            <a:ext cx="2057400" cy="2057400"/>
          </a:xfrm>
          <a:prstGeom prst="rect">
            <a:avLst/>
          </a:prstGeom>
          <a:noFill/>
        </p:spPr>
      </p:pic>
      <p:sp>
        <p:nvSpPr>
          <p:cNvPr id="18" name="Content Placeholder 3"/>
          <p:cNvSpPr txBox="1">
            <a:spLocks/>
          </p:cNvSpPr>
          <p:nvPr/>
        </p:nvSpPr>
        <p:spPr>
          <a:xfrm>
            <a:off x="3886200" y="3657600"/>
            <a:ext cx="601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Road Bike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7434" name="Picture 26" descr="mNT BI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83648"/>
            <a:ext cx="1833618" cy="2311952"/>
          </a:xfrm>
          <a:prstGeom prst="rect">
            <a:avLst/>
          </a:prstGeom>
          <a:noFill/>
        </p:spPr>
      </p:pic>
      <p:sp>
        <p:nvSpPr>
          <p:cNvPr id="20" name="Content Placeholder 3"/>
          <p:cNvSpPr txBox="1">
            <a:spLocks/>
          </p:cNvSpPr>
          <p:nvPr/>
        </p:nvSpPr>
        <p:spPr>
          <a:xfrm>
            <a:off x="6629400" y="2971800"/>
            <a:ext cx="601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noProof="0" dirty="0" smtClean="0"/>
              <a:t>Mountain Bike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Rental</a:t>
            </a:r>
            <a:endParaRPr lang="en-US" dirty="0"/>
          </a:p>
        </p:txBody>
      </p:sp>
      <p:pic>
        <p:nvPicPr>
          <p:cNvPr id="17436" name="Picture 28" descr="Juni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" y="3429000"/>
            <a:ext cx="2387600" cy="2179983"/>
          </a:xfrm>
          <a:prstGeom prst="rect">
            <a:avLst/>
          </a:prstGeom>
          <a:noFill/>
        </p:spPr>
      </p:pic>
      <p:sp>
        <p:nvSpPr>
          <p:cNvPr id="22" name="Content Placeholder 3"/>
          <p:cNvSpPr txBox="1">
            <a:spLocks/>
          </p:cNvSpPr>
          <p:nvPr/>
        </p:nvSpPr>
        <p:spPr>
          <a:xfrm>
            <a:off x="762000" y="5181600"/>
            <a:ext cx="601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dirty="0" smtClean="0"/>
              <a:t>Junior Bike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7438" name="Picture 30" descr="Tand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2518" y="3672989"/>
            <a:ext cx="2256971" cy="2060713"/>
          </a:xfrm>
          <a:prstGeom prst="rect">
            <a:avLst/>
          </a:prstGeom>
          <a:noFill/>
        </p:spPr>
      </p:pic>
      <p:sp>
        <p:nvSpPr>
          <p:cNvPr id="24" name="Content Placeholder 3"/>
          <p:cNvSpPr txBox="1">
            <a:spLocks/>
          </p:cNvSpPr>
          <p:nvPr/>
        </p:nvSpPr>
        <p:spPr>
          <a:xfrm>
            <a:off x="6705600" y="5334000"/>
            <a:ext cx="601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noProof="0" dirty="0" smtClean="0"/>
              <a:t>Tandem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17440" name="Picture 32" descr="See the source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267200"/>
            <a:ext cx="2244960" cy="1483919"/>
          </a:xfrm>
          <a:prstGeom prst="rect">
            <a:avLst/>
          </a:prstGeom>
          <a:noFill/>
        </p:spPr>
      </p:pic>
      <p:sp>
        <p:nvSpPr>
          <p:cNvPr id="26" name="Content Placeholder 3"/>
          <p:cNvSpPr txBox="1">
            <a:spLocks/>
          </p:cNvSpPr>
          <p:nvPr/>
        </p:nvSpPr>
        <p:spPr>
          <a:xfrm>
            <a:off x="3810000" y="5562600"/>
            <a:ext cx="6019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noProof="0" dirty="0" smtClean="0"/>
              <a:t>Trailer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Rental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819400"/>
            <a:ext cx="4953000" cy="3124200"/>
          </a:xfrm>
        </p:spPr>
        <p:txBody>
          <a:bodyPr/>
          <a:lstStyle/>
          <a:p>
            <a:r>
              <a:rPr lang="en-US" dirty="0" smtClean="0"/>
              <a:t>Rent for several hours</a:t>
            </a:r>
            <a:endParaRPr lang="en-US" dirty="0"/>
          </a:p>
        </p:txBody>
      </p:sp>
      <p:pic>
        <p:nvPicPr>
          <p:cNvPr id="1843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9000" cy="6858000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>
          <a:xfrm>
            <a:off x="1702191" y="1575582"/>
            <a:ext cx="1069144" cy="1252024"/>
          </a:xfrm>
          <a:custGeom>
            <a:avLst/>
            <a:gdLst>
              <a:gd name="connsiteX0" fmla="*/ 0 w 1069144"/>
              <a:gd name="connsiteY0" fmla="*/ 0 h 1252024"/>
              <a:gd name="connsiteX1" fmla="*/ 0 w 1069144"/>
              <a:gd name="connsiteY1" fmla="*/ 0 h 1252024"/>
              <a:gd name="connsiteX2" fmla="*/ 42203 w 1069144"/>
              <a:gd name="connsiteY2" fmla="*/ 1252024 h 1252024"/>
              <a:gd name="connsiteX3" fmla="*/ 1069144 w 1069144"/>
              <a:gd name="connsiteY3" fmla="*/ 604910 h 1252024"/>
              <a:gd name="connsiteX4" fmla="*/ 998806 w 1069144"/>
              <a:gd name="connsiteY4" fmla="*/ 450166 h 1252024"/>
              <a:gd name="connsiteX5" fmla="*/ 815926 w 1069144"/>
              <a:gd name="connsiteY5" fmla="*/ 253218 h 1252024"/>
              <a:gd name="connsiteX6" fmla="*/ 661181 w 1069144"/>
              <a:gd name="connsiteY6" fmla="*/ 154744 h 1252024"/>
              <a:gd name="connsiteX7" fmla="*/ 534572 w 1069144"/>
              <a:gd name="connsiteY7" fmla="*/ 42203 h 1252024"/>
              <a:gd name="connsiteX8" fmla="*/ 0 w 1069144"/>
              <a:gd name="connsiteY8" fmla="*/ 0 h 125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9144" h="1252024">
                <a:moveTo>
                  <a:pt x="0" y="0"/>
                </a:moveTo>
                <a:lnTo>
                  <a:pt x="0" y="0"/>
                </a:lnTo>
                <a:lnTo>
                  <a:pt x="42203" y="1252024"/>
                </a:lnTo>
                <a:lnTo>
                  <a:pt x="1069144" y="604910"/>
                </a:lnTo>
                <a:lnTo>
                  <a:pt x="998806" y="450166"/>
                </a:lnTo>
                <a:lnTo>
                  <a:pt x="815926" y="253218"/>
                </a:lnTo>
                <a:lnTo>
                  <a:pt x="661181" y="154744"/>
                </a:lnTo>
                <a:lnTo>
                  <a:pt x="534572" y="42203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674055" y="1547446"/>
            <a:ext cx="1294228" cy="1899139"/>
          </a:xfrm>
          <a:custGeom>
            <a:avLst/>
            <a:gdLst>
              <a:gd name="connsiteX0" fmla="*/ 0 w 1294228"/>
              <a:gd name="connsiteY0" fmla="*/ 0 h 1899139"/>
              <a:gd name="connsiteX1" fmla="*/ 56271 w 1294228"/>
              <a:gd name="connsiteY1" fmla="*/ 1294228 h 1899139"/>
              <a:gd name="connsiteX2" fmla="*/ 1097280 w 1294228"/>
              <a:gd name="connsiteY2" fmla="*/ 1899139 h 1899139"/>
              <a:gd name="connsiteX3" fmla="*/ 1223890 w 1294228"/>
              <a:gd name="connsiteY3" fmla="*/ 1589649 h 1899139"/>
              <a:gd name="connsiteX4" fmla="*/ 1294228 w 1294228"/>
              <a:gd name="connsiteY4" fmla="*/ 1294228 h 1899139"/>
              <a:gd name="connsiteX5" fmla="*/ 1266093 w 1294228"/>
              <a:gd name="connsiteY5" fmla="*/ 956603 h 1899139"/>
              <a:gd name="connsiteX6" fmla="*/ 1125416 w 1294228"/>
              <a:gd name="connsiteY6" fmla="*/ 661182 h 1899139"/>
              <a:gd name="connsiteX7" fmla="*/ 886265 w 1294228"/>
              <a:gd name="connsiteY7" fmla="*/ 323557 h 1899139"/>
              <a:gd name="connsiteX8" fmla="*/ 562708 w 1294228"/>
              <a:gd name="connsiteY8" fmla="*/ 98474 h 1899139"/>
              <a:gd name="connsiteX9" fmla="*/ 267287 w 1294228"/>
              <a:gd name="connsiteY9" fmla="*/ 14068 h 1899139"/>
              <a:gd name="connsiteX10" fmla="*/ 0 w 1294228"/>
              <a:gd name="connsiteY10" fmla="*/ 0 h 189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94228" h="1899139">
                <a:moveTo>
                  <a:pt x="0" y="0"/>
                </a:moveTo>
                <a:lnTo>
                  <a:pt x="56271" y="1294228"/>
                </a:lnTo>
                <a:lnTo>
                  <a:pt x="1097280" y="1899139"/>
                </a:lnTo>
                <a:lnTo>
                  <a:pt x="1223890" y="1589649"/>
                </a:lnTo>
                <a:lnTo>
                  <a:pt x="1294228" y="1294228"/>
                </a:lnTo>
                <a:lnTo>
                  <a:pt x="1266093" y="956603"/>
                </a:lnTo>
                <a:lnTo>
                  <a:pt x="1125416" y="661182"/>
                </a:lnTo>
                <a:lnTo>
                  <a:pt x="886265" y="323557"/>
                </a:lnTo>
                <a:lnTo>
                  <a:pt x="562708" y="98474"/>
                </a:lnTo>
                <a:lnTo>
                  <a:pt x="267287" y="14068"/>
                </a:lnTo>
                <a:lnTo>
                  <a:pt x="0" y="0"/>
                </a:lnTo>
                <a:close/>
              </a:path>
            </a:pathLst>
          </a:custGeom>
          <a:solidFill>
            <a:srgbClr val="FFC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200" y="1524000"/>
            <a:ext cx="2514600" cy="2514600"/>
          </a:xfrm>
          <a:prstGeom prst="ellipse">
            <a:avLst/>
          </a:prstGeom>
          <a:solidFill>
            <a:srgbClr val="FFFF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Bike Rental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7646"/>
            <a:ext cx="9144000" cy="5460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4415246" y="3374572"/>
            <a:ext cx="4408714" cy="3206931"/>
          </a:xfrm>
          <a:custGeom>
            <a:avLst/>
            <a:gdLst>
              <a:gd name="connsiteX0" fmla="*/ 3435531 w 4408714"/>
              <a:gd name="connsiteY0" fmla="*/ 2843348 h 3206931"/>
              <a:gd name="connsiteX1" fmla="*/ 3722914 w 4408714"/>
              <a:gd name="connsiteY1" fmla="*/ 2973977 h 3206931"/>
              <a:gd name="connsiteX2" fmla="*/ 3958045 w 4408714"/>
              <a:gd name="connsiteY2" fmla="*/ 2987039 h 3206931"/>
              <a:gd name="connsiteX3" fmla="*/ 4232365 w 4408714"/>
              <a:gd name="connsiteY3" fmla="*/ 3065417 h 3206931"/>
              <a:gd name="connsiteX4" fmla="*/ 4362994 w 4408714"/>
              <a:gd name="connsiteY4" fmla="*/ 3143794 h 3206931"/>
              <a:gd name="connsiteX5" fmla="*/ 4362994 w 4408714"/>
              <a:gd name="connsiteY5" fmla="*/ 2686594 h 3206931"/>
              <a:gd name="connsiteX6" fmla="*/ 4088674 w 4408714"/>
              <a:gd name="connsiteY6" fmla="*/ 2712719 h 3206931"/>
              <a:gd name="connsiteX7" fmla="*/ 3618411 w 4408714"/>
              <a:gd name="connsiteY7" fmla="*/ 2660468 h 3206931"/>
              <a:gd name="connsiteX8" fmla="*/ 3187337 w 4408714"/>
              <a:gd name="connsiteY8" fmla="*/ 2529839 h 3206931"/>
              <a:gd name="connsiteX9" fmla="*/ 2834640 w 4408714"/>
              <a:gd name="connsiteY9" fmla="*/ 2281645 h 3206931"/>
              <a:gd name="connsiteX10" fmla="*/ 2599508 w 4408714"/>
              <a:gd name="connsiteY10" fmla="*/ 2020388 h 3206931"/>
              <a:gd name="connsiteX11" fmla="*/ 2246811 w 4408714"/>
              <a:gd name="connsiteY11" fmla="*/ 1641565 h 3206931"/>
              <a:gd name="connsiteX12" fmla="*/ 1959428 w 4408714"/>
              <a:gd name="connsiteY12" fmla="*/ 1223554 h 3206931"/>
              <a:gd name="connsiteX13" fmla="*/ 1685108 w 4408714"/>
              <a:gd name="connsiteY13" fmla="*/ 805542 h 3206931"/>
              <a:gd name="connsiteX14" fmla="*/ 1645920 w 4408714"/>
              <a:gd name="connsiteY14" fmla="*/ 661851 h 3206931"/>
              <a:gd name="connsiteX15" fmla="*/ 1698171 w 4408714"/>
              <a:gd name="connsiteY15" fmla="*/ 557348 h 3206931"/>
              <a:gd name="connsiteX16" fmla="*/ 1698171 w 4408714"/>
              <a:gd name="connsiteY16" fmla="*/ 335279 h 3206931"/>
              <a:gd name="connsiteX17" fmla="*/ 1593668 w 4408714"/>
              <a:gd name="connsiteY17" fmla="*/ 322217 h 3206931"/>
              <a:gd name="connsiteX18" fmla="*/ 1489165 w 4408714"/>
              <a:gd name="connsiteY18" fmla="*/ 230777 h 3206931"/>
              <a:gd name="connsiteX19" fmla="*/ 1332411 w 4408714"/>
              <a:gd name="connsiteY19" fmla="*/ 87085 h 3206931"/>
              <a:gd name="connsiteX20" fmla="*/ 1227908 w 4408714"/>
              <a:gd name="connsiteY20" fmla="*/ 47897 h 3206931"/>
              <a:gd name="connsiteX21" fmla="*/ 1214845 w 4408714"/>
              <a:gd name="connsiteY21" fmla="*/ 8708 h 3206931"/>
              <a:gd name="connsiteX22" fmla="*/ 1031965 w 4408714"/>
              <a:gd name="connsiteY22" fmla="*/ 100148 h 3206931"/>
              <a:gd name="connsiteX23" fmla="*/ 627017 w 4408714"/>
              <a:gd name="connsiteY23" fmla="*/ 87085 h 3206931"/>
              <a:gd name="connsiteX24" fmla="*/ 0 w 4408714"/>
              <a:gd name="connsiteY24" fmla="*/ 74022 h 320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08714" h="3206931">
                <a:moveTo>
                  <a:pt x="3435531" y="2843348"/>
                </a:moveTo>
                <a:cubicBezTo>
                  <a:pt x="3535679" y="2896688"/>
                  <a:pt x="3635828" y="2950029"/>
                  <a:pt x="3722914" y="2973977"/>
                </a:cubicBezTo>
                <a:cubicBezTo>
                  <a:pt x="3810000" y="2997925"/>
                  <a:pt x="3873137" y="2971799"/>
                  <a:pt x="3958045" y="2987039"/>
                </a:cubicBezTo>
                <a:cubicBezTo>
                  <a:pt x="4042954" y="3002279"/>
                  <a:pt x="4164874" y="3039291"/>
                  <a:pt x="4232365" y="3065417"/>
                </a:cubicBezTo>
                <a:cubicBezTo>
                  <a:pt x="4299857" y="3091543"/>
                  <a:pt x="4341223" y="3206931"/>
                  <a:pt x="4362994" y="3143794"/>
                </a:cubicBezTo>
                <a:cubicBezTo>
                  <a:pt x="4384765" y="3080657"/>
                  <a:pt x="4408714" y="2758440"/>
                  <a:pt x="4362994" y="2686594"/>
                </a:cubicBezTo>
                <a:cubicBezTo>
                  <a:pt x="4317274" y="2614748"/>
                  <a:pt x="4212771" y="2717073"/>
                  <a:pt x="4088674" y="2712719"/>
                </a:cubicBezTo>
                <a:cubicBezTo>
                  <a:pt x="3964577" y="2708365"/>
                  <a:pt x="3768634" y="2690948"/>
                  <a:pt x="3618411" y="2660468"/>
                </a:cubicBezTo>
                <a:cubicBezTo>
                  <a:pt x="3468188" y="2629988"/>
                  <a:pt x="3317965" y="2592976"/>
                  <a:pt x="3187337" y="2529839"/>
                </a:cubicBezTo>
                <a:cubicBezTo>
                  <a:pt x="3056709" y="2466702"/>
                  <a:pt x="2932612" y="2366554"/>
                  <a:pt x="2834640" y="2281645"/>
                </a:cubicBezTo>
                <a:cubicBezTo>
                  <a:pt x="2736669" y="2196737"/>
                  <a:pt x="2697479" y="2127068"/>
                  <a:pt x="2599508" y="2020388"/>
                </a:cubicBezTo>
                <a:cubicBezTo>
                  <a:pt x="2501537" y="1913708"/>
                  <a:pt x="2353491" y="1774371"/>
                  <a:pt x="2246811" y="1641565"/>
                </a:cubicBezTo>
                <a:cubicBezTo>
                  <a:pt x="2140131" y="1508759"/>
                  <a:pt x="2053045" y="1362891"/>
                  <a:pt x="1959428" y="1223554"/>
                </a:cubicBezTo>
                <a:cubicBezTo>
                  <a:pt x="1865811" y="1084217"/>
                  <a:pt x="1737359" y="899159"/>
                  <a:pt x="1685108" y="805542"/>
                </a:cubicBezTo>
                <a:cubicBezTo>
                  <a:pt x="1632857" y="711925"/>
                  <a:pt x="1643743" y="703217"/>
                  <a:pt x="1645920" y="661851"/>
                </a:cubicBezTo>
                <a:cubicBezTo>
                  <a:pt x="1648097" y="620485"/>
                  <a:pt x="1689463" y="611777"/>
                  <a:pt x="1698171" y="557348"/>
                </a:cubicBezTo>
                <a:cubicBezTo>
                  <a:pt x="1706879" y="502919"/>
                  <a:pt x="1715588" y="374467"/>
                  <a:pt x="1698171" y="335279"/>
                </a:cubicBezTo>
                <a:cubicBezTo>
                  <a:pt x="1680754" y="296091"/>
                  <a:pt x="1628502" y="339634"/>
                  <a:pt x="1593668" y="322217"/>
                </a:cubicBezTo>
                <a:cubicBezTo>
                  <a:pt x="1558834" y="304800"/>
                  <a:pt x="1532708" y="269966"/>
                  <a:pt x="1489165" y="230777"/>
                </a:cubicBezTo>
                <a:cubicBezTo>
                  <a:pt x="1445622" y="191588"/>
                  <a:pt x="1375954" y="117565"/>
                  <a:pt x="1332411" y="87085"/>
                </a:cubicBezTo>
                <a:cubicBezTo>
                  <a:pt x="1288868" y="56605"/>
                  <a:pt x="1247502" y="60960"/>
                  <a:pt x="1227908" y="47897"/>
                </a:cubicBezTo>
                <a:cubicBezTo>
                  <a:pt x="1208314" y="34834"/>
                  <a:pt x="1247502" y="0"/>
                  <a:pt x="1214845" y="8708"/>
                </a:cubicBezTo>
                <a:cubicBezTo>
                  <a:pt x="1182188" y="17416"/>
                  <a:pt x="1129936" y="87085"/>
                  <a:pt x="1031965" y="100148"/>
                </a:cubicBezTo>
                <a:cubicBezTo>
                  <a:pt x="933994" y="113211"/>
                  <a:pt x="627017" y="87085"/>
                  <a:pt x="627017" y="87085"/>
                </a:cubicBezTo>
                <a:lnTo>
                  <a:pt x="0" y="74022"/>
                </a:lnTo>
              </a:path>
            </a:pathLst>
          </a:cu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148149" y="3093720"/>
            <a:ext cx="3422468" cy="2758440"/>
          </a:xfrm>
          <a:custGeom>
            <a:avLst/>
            <a:gdLst>
              <a:gd name="connsiteX0" fmla="*/ 1332411 w 3422468"/>
              <a:gd name="connsiteY0" fmla="*/ 315686 h 2758440"/>
              <a:gd name="connsiteX1" fmla="*/ 1058091 w 3422468"/>
              <a:gd name="connsiteY1" fmla="*/ 354874 h 2758440"/>
              <a:gd name="connsiteX2" fmla="*/ 875211 w 3422468"/>
              <a:gd name="connsiteY2" fmla="*/ 354874 h 2758440"/>
              <a:gd name="connsiteX3" fmla="*/ 600891 w 3422468"/>
              <a:gd name="connsiteY3" fmla="*/ 263434 h 2758440"/>
              <a:gd name="connsiteX4" fmla="*/ 391885 w 3422468"/>
              <a:gd name="connsiteY4" fmla="*/ 145869 h 2758440"/>
              <a:gd name="connsiteX5" fmla="*/ 261257 w 3422468"/>
              <a:gd name="connsiteY5" fmla="*/ 2177 h 2758440"/>
              <a:gd name="connsiteX6" fmla="*/ 52251 w 3422468"/>
              <a:gd name="connsiteY6" fmla="*/ 158931 h 2758440"/>
              <a:gd name="connsiteX7" fmla="*/ 13062 w 3422468"/>
              <a:gd name="connsiteY7" fmla="*/ 367937 h 2758440"/>
              <a:gd name="connsiteX8" fmla="*/ 91440 w 3422468"/>
              <a:gd name="connsiteY8" fmla="*/ 498566 h 2758440"/>
              <a:gd name="connsiteX9" fmla="*/ 561702 w 3422468"/>
              <a:gd name="connsiteY9" fmla="*/ 590006 h 2758440"/>
              <a:gd name="connsiteX10" fmla="*/ 901337 w 3422468"/>
              <a:gd name="connsiteY10" fmla="*/ 720634 h 2758440"/>
              <a:gd name="connsiteX11" fmla="*/ 1358537 w 3422468"/>
              <a:gd name="connsiteY11" fmla="*/ 877389 h 2758440"/>
              <a:gd name="connsiteX12" fmla="*/ 1920240 w 3422468"/>
              <a:gd name="connsiteY12" fmla="*/ 1034143 h 2758440"/>
              <a:gd name="connsiteX13" fmla="*/ 2338251 w 3422468"/>
              <a:gd name="connsiteY13" fmla="*/ 1138646 h 2758440"/>
              <a:gd name="connsiteX14" fmla="*/ 2599508 w 3422468"/>
              <a:gd name="connsiteY14" fmla="*/ 1321526 h 2758440"/>
              <a:gd name="connsiteX15" fmla="*/ 2821577 w 3422468"/>
              <a:gd name="connsiteY15" fmla="*/ 1635034 h 2758440"/>
              <a:gd name="connsiteX16" fmla="*/ 3056708 w 3422468"/>
              <a:gd name="connsiteY16" fmla="*/ 2209800 h 2758440"/>
              <a:gd name="connsiteX17" fmla="*/ 3174274 w 3422468"/>
              <a:gd name="connsiteY17" fmla="*/ 2549434 h 2758440"/>
              <a:gd name="connsiteX18" fmla="*/ 3422468 w 3422468"/>
              <a:gd name="connsiteY18" fmla="*/ 2758440 h 2758440"/>
              <a:gd name="connsiteX19" fmla="*/ 3422468 w 3422468"/>
              <a:gd name="connsiteY19" fmla="*/ 2758440 h 275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422468" h="2758440">
                <a:moveTo>
                  <a:pt x="1332411" y="315686"/>
                </a:moveTo>
                <a:cubicBezTo>
                  <a:pt x="1233351" y="332014"/>
                  <a:pt x="1134291" y="348343"/>
                  <a:pt x="1058091" y="354874"/>
                </a:cubicBezTo>
                <a:cubicBezTo>
                  <a:pt x="981891" y="361405"/>
                  <a:pt x="951411" y="370114"/>
                  <a:pt x="875211" y="354874"/>
                </a:cubicBezTo>
                <a:cubicBezTo>
                  <a:pt x="799011" y="339634"/>
                  <a:pt x="681445" y="298268"/>
                  <a:pt x="600891" y="263434"/>
                </a:cubicBezTo>
                <a:cubicBezTo>
                  <a:pt x="520337" y="228600"/>
                  <a:pt x="448491" y="189412"/>
                  <a:pt x="391885" y="145869"/>
                </a:cubicBezTo>
                <a:cubicBezTo>
                  <a:pt x="335279" y="102326"/>
                  <a:pt x="317863" y="0"/>
                  <a:pt x="261257" y="2177"/>
                </a:cubicBezTo>
                <a:cubicBezTo>
                  <a:pt x="204651" y="4354"/>
                  <a:pt x="93617" y="97971"/>
                  <a:pt x="52251" y="158931"/>
                </a:cubicBezTo>
                <a:cubicBezTo>
                  <a:pt x="10885" y="219891"/>
                  <a:pt x="6531" y="311331"/>
                  <a:pt x="13062" y="367937"/>
                </a:cubicBezTo>
                <a:cubicBezTo>
                  <a:pt x="19593" y="424543"/>
                  <a:pt x="0" y="461554"/>
                  <a:pt x="91440" y="498566"/>
                </a:cubicBezTo>
                <a:cubicBezTo>
                  <a:pt x="182880" y="535578"/>
                  <a:pt x="426719" y="552995"/>
                  <a:pt x="561702" y="590006"/>
                </a:cubicBezTo>
                <a:cubicBezTo>
                  <a:pt x="696685" y="627017"/>
                  <a:pt x="768531" y="672737"/>
                  <a:pt x="901337" y="720634"/>
                </a:cubicBezTo>
                <a:cubicBezTo>
                  <a:pt x="1034143" y="768531"/>
                  <a:pt x="1188720" y="825138"/>
                  <a:pt x="1358537" y="877389"/>
                </a:cubicBezTo>
                <a:cubicBezTo>
                  <a:pt x="1528354" y="929641"/>
                  <a:pt x="1756954" y="990600"/>
                  <a:pt x="1920240" y="1034143"/>
                </a:cubicBezTo>
                <a:cubicBezTo>
                  <a:pt x="2083526" y="1077686"/>
                  <a:pt x="2225040" y="1090749"/>
                  <a:pt x="2338251" y="1138646"/>
                </a:cubicBezTo>
                <a:cubicBezTo>
                  <a:pt x="2451462" y="1186543"/>
                  <a:pt x="2518954" y="1238795"/>
                  <a:pt x="2599508" y="1321526"/>
                </a:cubicBezTo>
                <a:cubicBezTo>
                  <a:pt x="2680062" y="1404257"/>
                  <a:pt x="2745377" y="1486988"/>
                  <a:pt x="2821577" y="1635034"/>
                </a:cubicBezTo>
                <a:cubicBezTo>
                  <a:pt x="2897777" y="1783080"/>
                  <a:pt x="2997925" y="2057400"/>
                  <a:pt x="3056708" y="2209800"/>
                </a:cubicBezTo>
                <a:cubicBezTo>
                  <a:pt x="3115491" y="2362200"/>
                  <a:pt x="3113314" y="2457994"/>
                  <a:pt x="3174274" y="2549434"/>
                </a:cubicBezTo>
                <a:cubicBezTo>
                  <a:pt x="3235234" y="2640874"/>
                  <a:pt x="3422468" y="2758440"/>
                  <a:pt x="3422468" y="2758440"/>
                </a:cubicBezTo>
                <a:lnTo>
                  <a:pt x="3422468" y="2758440"/>
                </a:lnTo>
              </a:path>
            </a:pathLst>
          </a:cu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544491" y="5826034"/>
            <a:ext cx="1358538" cy="431075"/>
          </a:xfrm>
          <a:custGeom>
            <a:avLst/>
            <a:gdLst>
              <a:gd name="connsiteX0" fmla="*/ 0 w 1358538"/>
              <a:gd name="connsiteY0" fmla="*/ 0 h 431075"/>
              <a:gd name="connsiteX1" fmla="*/ 404949 w 1358538"/>
              <a:gd name="connsiteY1" fmla="*/ 143692 h 431075"/>
              <a:gd name="connsiteX2" fmla="*/ 744583 w 1358538"/>
              <a:gd name="connsiteY2" fmla="*/ 235132 h 431075"/>
              <a:gd name="connsiteX3" fmla="*/ 979715 w 1358538"/>
              <a:gd name="connsiteY3" fmla="*/ 352697 h 431075"/>
              <a:gd name="connsiteX4" fmla="*/ 1254035 w 1358538"/>
              <a:gd name="connsiteY4" fmla="*/ 418012 h 431075"/>
              <a:gd name="connsiteX5" fmla="*/ 1358538 w 1358538"/>
              <a:gd name="connsiteY5" fmla="*/ 431075 h 43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538" h="431075">
                <a:moveTo>
                  <a:pt x="0" y="0"/>
                </a:moveTo>
                <a:cubicBezTo>
                  <a:pt x="140426" y="52251"/>
                  <a:pt x="280852" y="104503"/>
                  <a:pt x="404949" y="143692"/>
                </a:cubicBezTo>
                <a:cubicBezTo>
                  <a:pt x="529046" y="182881"/>
                  <a:pt x="648789" y="200298"/>
                  <a:pt x="744583" y="235132"/>
                </a:cubicBezTo>
                <a:cubicBezTo>
                  <a:pt x="840377" y="269966"/>
                  <a:pt x="894806" y="322217"/>
                  <a:pt x="979715" y="352697"/>
                </a:cubicBezTo>
                <a:cubicBezTo>
                  <a:pt x="1064624" y="383177"/>
                  <a:pt x="1190898" y="404949"/>
                  <a:pt x="1254035" y="418012"/>
                </a:cubicBezTo>
                <a:cubicBezTo>
                  <a:pt x="1317172" y="431075"/>
                  <a:pt x="1337855" y="431075"/>
                  <a:pt x="1358538" y="431075"/>
                </a:cubicBezTo>
              </a:path>
            </a:pathLst>
          </a:custGeom>
          <a:ln w="571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9875" y="4957827"/>
            <a:ext cx="4953000" cy="575164"/>
          </a:xfrm>
          <a:prstGeom prst="rect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Ride for recreation/exercise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6710</TotalTime>
  <Words>1611</Words>
  <Application>Microsoft Office PowerPoint</Application>
  <PresentationFormat>On-screen Show (4:3)</PresentationFormat>
  <Paragraphs>585</Paragraphs>
  <Slides>62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Is a Bikeshare or eScooter-share System Right for Your Community?</vt:lpstr>
      <vt:lpstr>Outline</vt:lpstr>
      <vt:lpstr>What is shared Micromobility?</vt:lpstr>
      <vt:lpstr>Shared Micromobility</vt:lpstr>
      <vt:lpstr>…Not Bike Rental</vt:lpstr>
      <vt:lpstr>Bike Rental</vt:lpstr>
      <vt:lpstr>Bike Rental</vt:lpstr>
      <vt:lpstr>Bike Rental</vt:lpstr>
      <vt:lpstr>Bike Rental</vt:lpstr>
      <vt:lpstr>Bike Rental</vt:lpstr>
      <vt:lpstr>Bike Rental</vt:lpstr>
      <vt:lpstr>Shared Micromobility, e.g. Bikeshare</vt:lpstr>
      <vt:lpstr>Bikeshare</vt:lpstr>
      <vt:lpstr>Bikeshare</vt:lpstr>
      <vt:lpstr>Shared Micromobility vs. Bike Rental</vt:lpstr>
      <vt:lpstr>Shared mobility</vt:lpstr>
      <vt:lpstr>Timeline</vt:lpstr>
      <vt:lpstr>United States Timeline*</vt:lpstr>
      <vt:lpstr>Dock-Based Bikeshare</vt:lpstr>
      <vt:lpstr>United States Timeline</vt:lpstr>
      <vt:lpstr>Corporate Sponsored Bikeshare</vt:lpstr>
      <vt:lpstr>PowerPoint Presentation</vt:lpstr>
      <vt:lpstr>United States Timeline</vt:lpstr>
      <vt:lpstr>Smart Bikes</vt:lpstr>
      <vt:lpstr>Zagster Universities/Cities</vt:lpstr>
      <vt:lpstr>PowerPoint Presentation</vt:lpstr>
      <vt:lpstr>United States Timeline</vt:lpstr>
      <vt:lpstr>United States Timeline</vt:lpstr>
      <vt:lpstr>Dockless Bikeshare</vt:lpstr>
      <vt:lpstr>But then… dockless problems</vt:lpstr>
      <vt:lpstr>Everywhere means anywhere…</vt:lpstr>
      <vt:lpstr>Clutter…</vt:lpstr>
      <vt:lpstr>It’s a Dockless Party!  Everyone’s Invited!</vt:lpstr>
      <vt:lpstr>PowerPoint Presentation</vt:lpstr>
      <vt:lpstr>United States Timeline</vt:lpstr>
      <vt:lpstr>Dockless Bikeshare</vt:lpstr>
      <vt:lpstr>United States Timeline</vt:lpstr>
      <vt:lpstr>e-Scooters</vt:lpstr>
      <vt:lpstr>Systems Established Quickly</vt:lpstr>
      <vt:lpstr>RIDERSHIP (Unlike Dockless Bikeshare)</vt:lpstr>
      <vt:lpstr>Dockless Problems Can Remain with e-Scooters</vt:lpstr>
      <vt:lpstr>United States Timeline</vt:lpstr>
      <vt:lpstr>Pedal-Assist Bike</vt:lpstr>
      <vt:lpstr>PowerPoint Presentation</vt:lpstr>
      <vt:lpstr>Arkansas and shared mobility</vt:lpstr>
      <vt:lpstr>Arkansas Timeline</vt:lpstr>
      <vt:lpstr>Why Shared Micromobility?</vt:lpstr>
      <vt:lpstr>Is bikeshare/e-scooters right for my arkansas community?</vt:lpstr>
      <vt:lpstr>What are you trying to solve?</vt:lpstr>
      <vt:lpstr>PowerPoint Presentation</vt:lpstr>
      <vt:lpstr>Differences among Equipment</vt:lpstr>
      <vt:lpstr>What Equipment is Right for You?</vt:lpstr>
      <vt:lpstr>What Equipment is Right for You?</vt:lpstr>
      <vt:lpstr>What Equipment Right for You?</vt:lpstr>
      <vt:lpstr>What Equipment Right for You?</vt:lpstr>
      <vt:lpstr>Multiple Platforms?</vt:lpstr>
      <vt:lpstr>Differences among vendors</vt:lpstr>
      <vt:lpstr>Multiple Vendors?</vt:lpstr>
      <vt:lpstr>Dockless Vs. Partnership</vt:lpstr>
      <vt:lpstr>Business Practices</vt:lpstr>
      <vt:lpstr>Advice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ArDOT Bikeshare Presentation</dc:title>
  <dc:creator>John Landosky</dc:creator>
  <cp:lastModifiedBy>Classroom</cp:lastModifiedBy>
  <cp:revision>95</cp:revision>
  <dcterms:created xsi:type="dcterms:W3CDTF">2019-05-30T00:16:59Z</dcterms:created>
  <dcterms:modified xsi:type="dcterms:W3CDTF">2019-08-15T14:53:49Z</dcterms:modified>
</cp:coreProperties>
</file>